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2" r:id="rId6"/>
    <p:sldId id="274" r:id="rId7"/>
    <p:sldId id="270" r:id="rId8"/>
    <p:sldId id="271" r:id="rId9"/>
    <p:sldId id="261" r:id="rId10"/>
    <p:sldId id="262" r:id="rId11"/>
    <p:sldId id="268" r:id="rId12"/>
    <p:sldId id="267" r:id="rId13"/>
    <p:sldId id="260" r:id="rId14"/>
    <p:sldId id="269" r:id="rId15"/>
    <p:sldId id="263" r:id="rId16"/>
    <p:sldId id="264" r:id="rId17"/>
    <p:sldId id="273" r:id="rId18"/>
    <p:sldId id="275" r:id="rId19"/>
    <p:sldId id="276"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F4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A0A3C-8149-F22E-43DA-9E12F0CBEAB5}" v="484" dt="2025-10-22T21:37:34.232"/>
    <p1510:client id="{66B4E1AF-3EF5-2DD8-E4F9-8A7BA34B19FF}" v="47" dt="2025-10-23T12:20:55.119"/>
    <p1510:client id="{87A0E98D-2196-80DE-0B61-0909A29886D1}" v="130" dt="2025-10-22T14:49:03.146"/>
    <p1510:client id="{97D68B9C-2905-5C44-802D-D0F76A1F00A9}" v="801" dt="2025-10-23T09:13:55.748"/>
    <p1510:client id="{9D81D5A5-7461-D282-B8F5-5C5E57337692}" v="768" dt="2025-10-22T19:33:34.643"/>
    <p1510:client id="{B35293AE-DEDE-72BC-CFC3-CC2E603B6D41}" v="1276" dt="2025-10-22T23:27:16.351"/>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1"/>
  </p:normalViewPr>
  <p:slideViewPr>
    <p:cSldViewPr snapToGrid="0">
      <p:cViewPr varScale="1">
        <p:scale>
          <a:sx n="116" d="100"/>
          <a:sy n="116"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A6EADA0-3E49-4074-8F72-4DAAC849A36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7E84C3F-E9CD-4A5F-9836-C75582747F26}">
      <dgm:prSet/>
      <dgm:spPr>
        <a:solidFill>
          <a:schemeClr val="accent1">
            <a:lumMod val="60000"/>
            <a:lumOff val="40000"/>
          </a:schemeClr>
        </a:solidFill>
      </dgm:spPr>
      <dgm:t>
        <a:bodyPr/>
        <a:lstStyle/>
        <a:p>
          <a:r>
            <a:rPr lang="en-US">
              <a:latin typeface="Aptos" panose="02110004020202020204"/>
              <a:ea typeface="+mn-ea"/>
              <a:cs typeface="+mn-cs"/>
            </a:rPr>
            <a:t>How can we accommodate for trauma-experienced youths in a communal school setting while minimizing the possibilities of re-stigmatizing the imbedded trauma?</a:t>
          </a:r>
        </a:p>
      </dgm:t>
    </dgm:pt>
    <dgm:pt modelId="{AD6292D8-C7A9-49CC-A51F-3CEA78015AD0}" type="parTrans" cxnId="{637B6227-90D3-4952-8149-BF0CAA695D37}">
      <dgm:prSet/>
      <dgm:spPr/>
      <dgm:t>
        <a:bodyPr/>
        <a:lstStyle/>
        <a:p>
          <a:endParaRPr lang="en-US"/>
        </a:p>
      </dgm:t>
    </dgm:pt>
    <dgm:pt modelId="{28E3C8D6-F27C-442A-BAA7-DF222A7EA230}" type="sibTrans" cxnId="{637B6227-90D3-4952-8149-BF0CAA695D37}">
      <dgm:prSet/>
      <dgm:spPr/>
      <dgm:t>
        <a:bodyPr/>
        <a:lstStyle/>
        <a:p>
          <a:endParaRPr lang="en-US"/>
        </a:p>
      </dgm:t>
    </dgm:pt>
    <dgm:pt modelId="{553EE09C-ECCB-49A6-8718-881C07015ED7}">
      <dgm:prSet/>
      <dgm:spPr>
        <a:solidFill>
          <a:schemeClr val="accent1">
            <a:lumMod val="60000"/>
            <a:lumOff val="40000"/>
          </a:schemeClr>
        </a:solidFill>
      </dgm:spPr>
      <dgm:t>
        <a:bodyPr/>
        <a:lstStyle/>
        <a:p>
          <a:pPr rtl="0"/>
          <a:r>
            <a:rPr lang="en-US">
              <a:latin typeface="Aptos"/>
              <a:ea typeface="+mn-ea"/>
              <a:cs typeface="+mn-cs"/>
            </a:rPr>
            <a:t>By having teacher check-ins before, and through presence of adults and other professionals, our activity can normalize open conversations about student mental health</a:t>
          </a:r>
        </a:p>
      </dgm:t>
    </dgm:pt>
    <dgm:pt modelId="{C092DDE8-A9E2-489F-91D2-956A8CCD5AB5}" type="parTrans" cxnId="{38168AD6-87A7-4CF7-9FBE-F1D9CC7C32D7}">
      <dgm:prSet/>
      <dgm:spPr/>
      <dgm:t>
        <a:bodyPr/>
        <a:lstStyle/>
        <a:p>
          <a:endParaRPr lang="en-US"/>
        </a:p>
      </dgm:t>
    </dgm:pt>
    <dgm:pt modelId="{A4B06C41-603A-49C4-B8B6-3348FF2E0936}" type="sibTrans" cxnId="{38168AD6-87A7-4CF7-9FBE-F1D9CC7C32D7}">
      <dgm:prSet/>
      <dgm:spPr/>
      <dgm:t>
        <a:bodyPr/>
        <a:lstStyle/>
        <a:p>
          <a:endParaRPr lang="en-US"/>
        </a:p>
      </dgm:t>
    </dgm:pt>
    <dgm:pt modelId="{7F85AD74-4E82-4288-99A1-110AB727D531}">
      <dgm:prSet/>
      <dgm:spPr/>
      <dgm:t>
        <a:bodyPr/>
        <a:lstStyle/>
        <a:p>
          <a:pPr rtl="0"/>
          <a:r>
            <a:rPr lang="en-US">
              <a:latin typeface="Aptos" panose="02110004020202020204"/>
              <a:ea typeface="+mn-ea"/>
              <a:cs typeface="+mn-cs"/>
            </a:rPr>
            <a:t>Morning meetings foster emotional safety and transparency, providing anticipation for potential triggers in school and social news (Pruitt &amp; Kozik, 2022)</a:t>
          </a:r>
        </a:p>
      </dgm:t>
    </dgm:pt>
    <dgm:pt modelId="{40BAA188-40C0-48C5-B2E2-94C8F4C56889}" type="parTrans" cxnId="{24C21423-480F-48CB-9CF9-3ECC673D1CD2}">
      <dgm:prSet/>
      <dgm:spPr/>
      <dgm:t>
        <a:bodyPr/>
        <a:lstStyle/>
        <a:p>
          <a:endParaRPr lang="en-US"/>
        </a:p>
      </dgm:t>
    </dgm:pt>
    <dgm:pt modelId="{38EA37B8-7AD0-4F33-AFBB-D3124CA6C42B}" type="sibTrans" cxnId="{24C21423-480F-48CB-9CF9-3ECC673D1CD2}">
      <dgm:prSet/>
      <dgm:spPr/>
      <dgm:t>
        <a:bodyPr/>
        <a:lstStyle/>
        <a:p>
          <a:endParaRPr lang="en-US"/>
        </a:p>
      </dgm:t>
    </dgm:pt>
    <dgm:pt modelId="{BF0B9B41-424F-5149-AF36-DD2289FB5938}" type="pres">
      <dgm:prSet presAssocID="{9A6EADA0-3E49-4074-8F72-4DAAC849A362}" presName="linear" presStyleCnt="0">
        <dgm:presLayoutVars>
          <dgm:animLvl val="lvl"/>
          <dgm:resizeHandles val="exact"/>
        </dgm:presLayoutVars>
      </dgm:prSet>
      <dgm:spPr/>
    </dgm:pt>
    <dgm:pt modelId="{771B45E8-339C-A44B-899D-9FE54A2E2096}" type="pres">
      <dgm:prSet presAssocID="{67E84C3F-E9CD-4A5F-9836-C75582747F26}" presName="parentText" presStyleLbl="node1" presStyleIdx="0" presStyleCnt="2">
        <dgm:presLayoutVars>
          <dgm:chMax val="0"/>
          <dgm:bulletEnabled val="1"/>
        </dgm:presLayoutVars>
      </dgm:prSet>
      <dgm:spPr/>
    </dgm:pt>
    <dgm:pt modelId="{4B8E8C11-F038-A441-AF67-3F2A7135E060}" type="pres">
      <dgm:prSet presAssocID="{28E3C8D6-F27C-442A-BAA7-DF222A7EA230}" presName="spacer" presStyleCnt="0"/>
      <dgm:spPr/>
    </dgm:pt>
    <dgm:pt modelId="{EAC4F41C-0420-BA4F-9DC6-03A390E29D0B}" type="pres">
      <dgm:prSet presAssocID="{553EE09C-ECCB-49A6-8718-881C07015ED7}" presName="parentText" presStyleLbl="node1" presStyleIdx="1" presStyleCnt="2">
        <dgm:presLayoutVars>
          <dgm:chMax val="0"/>
          <dgm:bulletEnabled val="1"/>
        </dgm:presLayoutVars>
      </dgm:prSet>
      <dgm:spPr/>
    </dgm:pt>
    <dgm:pt modelId="{043D4B7B-9786-924D-B5C3-8CE34A05B9F1}" type="pres">
      <dgm:prSet presAssocID="{553EE09C-ECCB-49A6-8718-881C07015ED7}" presName="childText" presStyleLbl="revTx" presStyleIdx="0" presStyleCnt="1">
        <dgm:presLayoutVars>
          <dgm:bulletEnabled val="1"/>
        </dgm:presLayoutVars>
      </dgm:prSet>
      <dgm:spPr/>
    </dgm:pt>
  </dgm:ptLst>
  <dgm:cxnLst>
    <dgm:cxn modelId="{24C21423-480F-48CB-9CF9-3ECC673D1CD2}" srcId="{553EE09C-ECCB-49A6-8718-881C07015ED7}" destId="{7F85AD74-4E82-4288-99A1-110AB727D531}" srcOrd="0" destOrd="0" parTransId="{40BAA188-40C0-48C5-B2E2-94C8F4C56889}" sibTransId="{38EA37B8-7AD0-4F33-AFBB-D3124CA6C42B}"/>
    <dgm:cxn modelId="{637B6227-90D3-4952-8149-BF0CAA695D37}" srcId="{9A6EADA0-3E49-4074-8F72-4DAAC849A362}" destId="{67E84C3F-E9CD-4A5F-9836-C75582747F26}" srcOrd="0" destOrd="0" parTransId="{AD6292D8-C7A9-49CC-A51F-3CEA78015AD0}" sibTransId="{28E3C8D6-F27C-442A-BAA7-DF222A7EA230}"/>
    <dgm:cxn modelId="{F34BE339-DB15-F645-A66D-47CD015D628A}" type="presOf" srcId="{7F85AD74-4E82-4288-99A1-110AB727D531}" destId="{043D4B7B-9786-924D-B5C3-8CE34A05B9F1}" srcOrd="0" destOrd="0" presId="urn:microsoft.com/office/officeart/2005/8/layout/vList2"/>
    <dgm:cxn modelId="{7963B0D3-7FB6-354A-92E7-E32A5AD4DAFC}" type="presOf" srcId="{67E84C3F-E9CD-4A5F-9836-C75582747F26}" destId="{771B45E8-339C-A44B-899D-9FE54A2E2096}" srcOrd="0" destOrd="0" presId="urn:microsoft.com/office/officeart/2005/8/layout/vList2"/>
    <dgm:cxn modelId="{38168AD6-87A7-4CF7-9FBE-F1D9CC7C32D7}" srcId="{9A6EADA0-3E49-4074-8F72-4DAAC849A362}" destId="{553EE09C-ECCB-49A6-8718-881C07015ED7}" srcOrd="1" destOrd="0" parTransId="{C092DDE8-A9E2-489F-91D2-956A8CCD5AB5}" sibTransId="{A4B06C41-603A-49C4-B8B6-3348FF2E0936}"/>
    <dgm:cxn modelId="{4E09DFE4-22DF-2749-8F35-ADE087647A3A}" type="presOf" srcId="{553EE09C-ECCB-49A6-8718-881C07015ED7}" destId="{EAC4F41C-0420-BA4F-9DC6-03A390E29D0B}" srcOrd="0" destOrd="0" presId="urn:microsoft.com/office/officeart/2005/8/layout/vList2"/>
    <dgm:cxn modelId="{A1E6F9EB-FA47-A147-9B02-BAF23E9F0868}" type="presOf" srcId="{9A6EADA0-3E49-4074-8F72-4DAAC849A362}" destId="{BF0B9B41-424F-5149-AF36-DD2289FB5938}" srcOrd="0" destOrd="0" presId="urn:microsoft.com/office/officeart/2005/8/layout/vList2"/>
    <dgm:cxn modelId="{A284A65A-6629-8145-9C45-DA60E14836AC}" type="presParOf" srcId="{BF0B9B41-424F-5149-AF36-DD2289FB5938}" destId="{771B45E8-339C-A44B-899D-9FE54A2E2096}" srcOrd="0" destOrd="0" presId="urn:microsoft.com/office/officeart/2005/8/layout/vList2"/>
    <dgm:cxn modelId="{090DF321-93B2-2E41-AC0A-6CFB2515B44F}" type="presParOf" srcId="{BF0B9B41-424F-5149-AF36-DD2289FB5938}" destId="{4B8E8C11-F038-A441-AF67-3F2A7135E060}" srcOrd="1" destOrd="0" presId="urn:microsoft.com/office/officeart/2005/8/layout/vList2"/>
    <dgm:cxn modelId="{8BA6587D-D91C-1D45-9727-235BB46F1A3F}" type="presParOf" srcId="{BF0B9B41-424F-5149-AF36-DD2289FB5938}" destId="{EAC4F41C-0420-BA4F-9DC6-03A390E29D0B}" srcOrd="2" destOrd="0" presId="urn:microsoft.com/office/officeart/2005/8/layout/vList2"/>
    <dgm:cxn modelId="{1106B52D-37F3-5A49-9E7C-8F2D3950BDCC}" type="presParOf" srcId="{BF0B9B41-424F-5149-AF36-DD2289FB5938}" destId="{043D4B7B-9786-924D-B5C3-8CE34A05B9F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FED58-FC4C-4AB2-9357-554D926B2A7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2C91B4B-B6A7-4CBD-94A2-5515CA5CC029}">
      <dgm:prSet custT="1"/>
      <dgm:spPr/>
      <dgm:t>
        <a:bodyPr/>
        <a:lstStyle/>
        <a:p>
          <a:pPr algn="ctr">
            <a:lnSpc>
              <a:spcPct val="90000"/>
            </a:lnSpc>
          </a:pPr>
          <a:r>
            <a:rPr lang="en-US" sz="2600">
              <a:latin typeface="Aptos" panose="02110004020202020204"/>
              <a:ea typeface="+mn-ea"/>
              <a:cs typeface="+mn-cs"/>
            </a:rPr>
            <a:t>The day following the carnival students will complete a reflective piece on their learning </a:t>
          </a:r>
        </a:p>
      </dgm:t>
    </dgm:pt>
    <dgm:pt modelId="{2FDF1518-7C5B-4250-86B0-9F76E9D1F563}" type="parTrans" cxnId="{DF57E313-074D-4CE2-A39A-2D09EFFEE2A3}">
      <dgm:prSet/>
      <dgm:spPr/>
      <dgm:t>
        <a:bodyPr/>
        <a:lstStyle/>
        <a:p>
          <a:endParaRPr lang="en-US"/>
        </a:p>
      </dgm:t>
    </dgm:pt>
    <dgm:pt modelId="{9EA707DF-B10D-4E58-9A63-D8548FD2437C}" type="sibTrans" cxnId="{DF57E313-074D-4CE2-A39A-2D09EFFEE2A3}">
      <dgm:prSet/>
      <dgm:spPr/>
      <dgm:t>
        <a:bodyPr/>
        <a:lstStyle/>
        <a:p>
          <a:endParaRPr lang="en-US"/>
        </a:p>
      </dgm:t>
    </dgm:pt>
    <dgm:pt modelId="{96D5F04D-1993-4877-94C4-E83B84A0FE0F}">
      <dgm:prSet custT="1"/>
      <dgm:spPr/>
      <dgm:t>
        <a:bodyPr/>
        <a:lstStyle/>
        <a:p>
          <a:pPr algn="ctr" rtl="0">
            <a:lnSpc>
              <a:spcPct val="90000"/>
            </a:lnSpc>
          </a:pPr>
          <a:r>
            <a:rPr lang="en-US" sz="2600">
              <a:latin typeface="Aptos"/>
              <a:ea typeface="+mn-ea"/>
              <a:cs typeface="+mn-cs"/>
            </a:rPr>
            <a:t>Such as a drawing/painting, journal entry, short response, poem. Students should choose a form of expression that is authentic to them </a:t>
          </a:r>
        </a:p>
      </dgm:t>
    </dgm:pt>
    <dgm:pt modelId="{1F652D37-7062-4ACC-B476-9B433ED4190A}" type="parTrans" cxnId="{13BB95DC-04D5-44BE-8EA3-EF3C0AC0DD53}">
      <dgm:prSet/>
      <dgm:spPr/>
      <dgm:t>
        <a:bodyPr/>
        <a:lstStyle/>
        <a:p>
          <a:endParaRPr lang="en-US"/>
        </a:p>
      </dgm:t>
    </dgm:pt>
    <dgm:pt modelId="{781D93F7-4A06-458F-86FC-DC0C68E4666D}" type="sibTrans" cxnId="{13BB95DC-04D5-44BE-8EA3-EF3C0AC0DD53}">
      <dgm:prSet/>
      <dgm:spPr/>
      <dgm:t>
        <a:bodyPr/>
        <a:lstStyle/>
        <a:p>
          <a:endParaRPr lang="en-US"/>
        </a:p>
      </dgm:t>
    </dgm:pt>
    <dgm:pt modelId="{E7B19993-0E42-4158-BDB5-D130A29A06B9}" type="pres">
      <dgm:prSet presAssocID="{769FED58-FC4C-4AB2-9357-554D926B2A7D}" presName="hierChild1" presStyleCnt="0">
        <dgm:presLayoutVars>
          <dgm:chPref val="1"/>
          <dgm:dir/>
          <dgm:animOne val="branch"/>
          <dgm:animLvl val="lvl"/>
          <dgm:resizeHandles/>
        </dgm:presLayoutVars>
      </dgm:prSet>
      <dgm:spPr/>
    </dgm:pt>
    <dgm:pt modelId="{6CFA65BE-ECE7-4527-AE27-C6A252998153}" type="pres">
      <dgm:prSet presAssocID="{A2C91B4B-B6A7-4CBD-94A2-5515CA5CC029}" presName="hierRoot1" presStyleCnt="0"/>
      <dgm:spPr/>
    </dgm:pt>
    <dgm:pt modelId="{D9029D1F-7CE2-4002-BF4D-7B69494EEE28}" type="pres">
      <dgm:prSet presAssocID="{A2C91B4B-B6A7-4CBD-94A2-5515CA5CC029}" presName="composite" presStyleCnt="0"/>
      <dgm:spPr/>
    </dgm:pt>
    <dgm:pt modelId="{161F38E5-5E2B-4B93-A5BC-EF108A2568CE}" type="pres">
      <dgm:prSet presAssocID="{A2C91B4B-B6A7-4CBD-94A2-5515CA5CC029}" presName="background" presStyleLbl="node0" presStyleIdx="0" presStyleCnt="2"/>
      <dgm:spPr/>
    </dgm:pt>
    <dgm:pt modelId="{915385D2-D907-4FC3-AABE-A55655C5580E}" type="pres">
      <dgm:prSet presAssocID="{A2C91B4B-B6A7-4CBD-94A2-5515CA5CC029}" presName="text" presStyleLbl="fgAcc0" presStyleIdx="0" presStyleCnt="2">
        <dgm:presLayoutVars>
          <dgm:chPref val="3"/>
        </dgm:presLayoutVars>
      </dgm:prSet>
      <dgm:spPr/>
    </dgm:pt>
    <dgm:pt modelId="{62BF559A-44F7-4C43-9705-EAB1C380A27F}" type="pres">
      <dgm:prSet presAssocID="{A2C91B4B-B6A7-4CBD-94A2-5515CA5CC029}" presName="hierChild2" presStyleCnt="0"/>
      <dgm:spPr/>
    </dgm:pt>
    <dgm:pt modelId="{EA8BAFCA-C3A5-4B91-8A1F-1FE1D664B6D9}" type="pres">
      <dgm:prSet presAssocID="{96D5F04D-1993-4877-94C4-E83B84A0FE0F}" presName="hierRoot1" presStyleCnt="0"/>
      <dgm:spPr/>
    </dgm:pt>
    <dgm:pt modelId="{2FB87392-8051-4D4D-B547-D6AD6739E44F}" type="pres">
      <dgm:prSet presAssocID="{96D5F04D-1993-4877-94C4-E83B84A0FE0F}" presName="composite" presStyleCnt="0"/>
      <dgm:spPr/>
    </dgm:pt>
    <dgm:pt modelId="{0643C83F-155F-4E02-A909-DBC9D7B40EAF}" type="pres">
      <dgm:prSet presAssocID="{96D5F04D-1993-4877-94C4-E83B84A0FE0F}" presName="background" presStyleLbl="node0" presStyleIdx="1" presStyleCnt="2"/>
      <dgm:spPr/>
    </dgm:pt>
    <dgm:pt modelId="{4E0F2C1E-BFCA-48D8-8871-5BB2310E0041}" type="pres">
      <dgm:prSet presAssocID="{96D5F04D-1993-4877-94C4-E83B84A0FE0F}" presName="text" presStyleLbl="fgAcc0" presStyleIdx="1" presStyleCnt="2">
        <dgm:presLayoutVars>
          <dgm:chPref val="3"/>
        </dgm:presLayoutVars>
      </dgm:prSet>
      <dgm:spPr/>
    </dgm:pt>
    <dgm:pt modelId="{AA97C10B-C7B1-4B89-B035-95B44199746B}" type="pres">
      <dgm:prSet presAssocID="{96D5F04D-1993-4877-94C4-E83B84A0FE0F}" presName="hierChild2" presStyleCnt="0"/>
      <dgm:spPr/>
    </dgm:pt>
  </dgm:ptLst>
  <dgm:cxnLst>
    <dgm:cxn modelId="{DF57E313-074D-4CE2-A39A-2D09EFFEE2A3}" srcId="{769FED58-FC4C-4AB2-9357-554D926B2A7D}" destId="{A2C91B4B-B6A7-4CBD-94A2-5515CA5CC029}" srcOrd="0" destOrd="0" parTransId="{2FDF1518-7C5B-4250-86B0-9F76E9D1F563}" sibTransId="{9EA707DF-B10D-4E58-9A63-D8548FD2437C}"/>
    <dgm:cxn modelId="{679CD656-4C7F-445E-965B-75B7841B8A12}" type="presOf" srcId="{96D5F04D-1993-4877-94C4-E83B84A0FE0F}" destId="{4E0F2C1E-BFCA-48D8-8871-5BB2310E0041}" srcOrd="0" destOrd="0" presId="urn:microsoft.com/office/officeart/2005/8/layout/hierarchy1"/>
    <dgm:cxn modelId="{9DA3549A-93EB-4638-8896-3A1552FFE3EB}" type="presOf" srcId="{A2C91B4B-B6A7-4CBD-94A2-5515CA5CC029}" destId="{915385D2-D907-4FC3-AABE-A55655C5580E}" srcOrd="0" destOrd="0" presId="urn:microsoft.com/office/officeart/2005/8/layout/hierarchy1"/>
    <dgm:cxn modelId="{EEC8DDB5-C056-4243-B490-270383F584FE}" type="presOf" srcId="{769FED58-FC4C-4AB2-9357-554D926B2A7D}" destId="{E7B19993-0E42-4158-BDB5-D130A29A06B9}" srcOrd="0" destOrd="0" presId="urn:microsoft.com/office/officeart/2005/8/layout/hierarchy1"/>
    <dgm:cxn modelId="{13BB95DC-04D5-44BE-8EA3-EF3C0AC0DD53}" srcId="{769FED58-FC4C-4AB2-9357-554D926B2A7D}" destId="{96D5F04D-1993-4877-94C4-E83B84A0FE0F}" srcOrd="1" destOrd="0" parTransId="{1F652D37-7062-4ACC-B476-9B433ED4190A}" sibTransId="{781D93F7-4A06-458F-86FC-DC0C68E4666D}"/>
    <dgm:cxn modelId="{090326D2-6653-4453-A7A8-DF36FF14349E}" type="presParOf" srcId="{E7B19993-0E42-4158-BDB5-D130A29A06B9}" destId="{6CFA65BE-ECE7-4527-AE27-C6A252998153}" srcOrd="0" destOrd="0" presId="urn:microsoft.com/office/officeart/2005/8/layout/hierarchy1"/>
    <dgm:cxn modelId="{D462635F-2348-40C1-8C2A-D6DFE3CD2A64}" type="presParOf" srcId="{6CFA65BE-ECE7-4527-AE27-C6A252998153}" destId="{D9029D1F-7CE2-4002-BF4D-7B69494EEE28}" srcOrd="0" destOrd="0" presId="urn:microsoft.com/office/officeart/2005/8/layout/hierarchy1"/>
    <dgm:cxn modelId="{99BC7890-A6FF-4864-AB43-C44B051BCB87}" type="presParOf" srcId="{D9029D1F-7CE2-4002-BF4D-7B69494EEE28}" destId="{161F38E5-5E2B-4B93-A5BC-EF108A2568CE}" srcOrd="0" destOrd="0" presId="urn:microsoft.com/office/officeart/2005/8/layout/hierarchy1"/>
    <dgm:cxn modelId="{9C35C78D-58AD-4482-A786-6E989FA88BDE}" type="presParOf" srcId="{D9029D1F-7CE2-4002-BF4D-7B69494EEE28}" destId="{915385D2-D907-4FC3-AABE-A55655C5580E}" srcOrd="1" destOrd="0" presId="urn:microsoft.com/office/officeart/2005/8/layout/hierarchy1"/>
    <dgm:cxn modelId="{D3CFAAC6-BD44-4CEC-874C-EFCD9EE22384}" type="presParOf" srcId="{6CFA65BE-ECE7-4527-AE27-C6A252998153}" destId="{62BF559A-44F7-4C43-9705-EAB1C380A27F}" srcOrd="1" destOrd="0" presId="urn:microsoft.com/office/officeart/2005/8/layout/hierarchy1"/>
    <dgm:cxn modelId="{78E19FF0-9F1C-438D-9D91-0B5E8A7CBE7E}" type="presParOf" srcId="{E7B19993-0E42-4158-BDB5-D130A29A06B9}" destId="{EA8BAFCA-C3A5-4B91-8A1F-1FE1D664B6D9}" srcOrd="1" destOrd="0" presId="urn:microsoft.com/office/officeart/2005/8/layout/hierarchy1"/>
    <dgm:cxn modelId="{D82187CD-8508-44D7-A27F-72CA4DF8C38A}" type="presParOf" srcId="{EA8BAFCA-C3A5-4B91-8A1F-1FE1D664B6D9}" destId="{2FB87392-8051-4D4D-B547-D6AD6739E44F}" srcOrd="0" destOrd="0" presId="urn:microsoft.com/office/officeart/2005/8/layout/hierarchy1"/>
    <dgm:cxn modelId="{E7F1E40C-9A58-4C8D-B687-F5CD2E69E475}" type="presParOf" srcId="{2FB87392-8051-4D4D-B547-D6AD6739E44F}" destId="{0643C83F-155F-4E02-A909-DBC9D7B40EAF}" srcOrd="0" destOrd="0" presId="urn:microsoft.com/office/officeart/2005/8/layout/hierarchy1"/>
    <dgm:cxn modelId="{B5E9DF8D-2CA7-4596-96C3-36F945CCCE29}" type="presParOf" srcId="{2FB87392-8051-4D4D-B547-D6AD6739E44F}" destId="{4E0F2C1E-BFCA-48D8-8871-5BB2310E0041}" srcOrd="1" destOrd="0" presId="urn:microsoft.com/office/officeart/2005/8/layout/hierarchy1"/>
    <dgm:cxn modelId="{41387A05-EFF7-4373-B742-1C106A8B6F2E}" type="presParOf" srcId="{EA8BAFCA-C3A5-4B91-8A1F-1FE1D664B6D9}" destId="{AA97C10B-C7B1-4B89-B035-95B4419974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B6C6F-4A31-4AB8-AFE8-3E89A0821E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BB20AD-51D4-4E98-8A5E-BFC2B50C3B3E}">
      <dgm:prSet/>
      <dgm:spPr/>
      <dgm:t>
        <a:bodyPr/>
        <a:lstStyle/>
        <a:p>
          <a:pPr>
            <a:lnSpc>
              <a:spcPct val="100000"/>
            </a:lnSpc>
          </a:pPr>
          <a:r>
            <a:rPr lang="en-US"/>
            <a:t>Reflecting on Wellness, belonging and connection</a:t>
          </a:r>
        </a:p>
      </dgm:t>
    </dgm:pt>
    <dgm:pt modelId="{799B3580-CAFA-48FB-8AEF-4F047009D5A9}" type="parTrans" cxnId="{418C0699-FDC7-4FE5-BDF8-695F724F3279}">
      <dgm:prSet/>
      <dgm:spPr/>
      <dgm:t>
        <a:bodyPr/>
        <a:lstStyle/>
        <a:p>
          <a:endParaRPr lang="en-US"/>
        </a:p>
      </dgm:t>
    </dgm:pt>
    <dgm:pt modelId="{B706FAFE-F57A-4644-86CB-9C1A846E880D}" type="sibTrans" cxnId="{418C0699-FDC7-4FE5-BDF8-695F724F3279}">
      <dgm:prSet/>
      <dgm:spPr/>
      <dgm:t>
        <a:bodyPr/>
        <a:lstStyle/>
        <a:p>
          <a:endParaRPr lang="en-US"/>
        </a:p>
      </dgm:t>
    </dgm:pt>
    <dgm:pt modelId="{3AB85FDC-954E-4578-ACED-537614F38259}">
      <dgm:prSet/>
      <dgm:spPr/>
      <dgm:t>
        <a:bodyPr/>
        <a:lstStyle/>
        <a:p>
          <a:pPr>
            <a:lnSpc>
              <a:spcPct val="100000"/>
            </a:lnSpc>
          </a:pPr>
          <a:r>
            <a:rPr lang="en-US"/>
            <a:t>Holistic reflection by using multiple ways of knowing as well as expressing learning, students can bring in their personal stories, connections into this reflection as well </a:t>
          </a:r>
        </a:p>
      </dgm:t>
    </dgm:pt>
    <dgm:pt modelId="{30C5FF0B-6667-4E1C-B91B-C8BB09ECB625}" type="parTrans" cxnId="{17D59828-9E00-4D57-B16D-412030E6CE19}">
      <dgm:prSet/>
      <dgm:spPr/>
      <dgm:t>
        <a:bodyPr/>
        <a:lstStyle/>
        <a:p>
          <a:endParaRPr lang="en-US"/>
        </a:p>
      </dgm:t>
    </dgm:pt>
    <dgm:pt modelId="{990B36F8-6A76-46BD-929D-537EFA47E98D}" type="sibTrans" cxnId="{17D59828-9E00-4D57-B16D-412030E6CE19}">
      <dgm:prSet/>
      <dgm:spPr/>
      <dgm:t>
        <a:bodyPr/>
        <a:lstStyle/>
        <a:p>
          <a:endParaRPr lang="en-US"/>
        </a:p>
      </dgm:t>
    </dgm:pt>
    <dgm:pt modelId="{31A4E484-9B17-4D6A-991A-CDE95890C6E6}">
      <dgm:prSet/>
      <dgm:spPr/>
      <dgm:t>
        <a:bodyPr/>
        <a:lstStyle/>
        <a:p>
          <a:pPr>
            <a:lnSpc>
              <a:spcPct val="100000"/>
            </a:lnSpc>
          </a:pPr>
          <a:r>
            <a:rPr lang="en-US"/>
            <a:t>“What does wellness look like for me now?”</a:t>
          </a:r>
        </a:p>
      </dgm:t>
    </dgm:pt>
    <dgm:pt modelId="{D46CC2D1-2DF0-4625-B485-F9BCB4EE5DF9}" type="parTrans" cxnId="{A54C33B1-BAEF-4B39-81B9-37C62A472D46}">
      <dgm:prSet/>
      <dgm:spPr/>
      <dgm:t>
        <a:bodyPr/>
        <a:lstStyle/>
        <a:p>
          <a:endParaRPr lang="en-US"/>
        </a:p>
      </dgm:t>
    </dgm:pt>
    <dgm:pt modelId="{99F04C49-1196-4C39-B8AB-A21B19642A12}" type="sibTrans" cxnId="{A54C33B1-BAEF-4B39-81B9-37C62A472D46}">
      <dgm:prSet/>
      <dgm:spPr/>
      <dgm:t>
        <a:bodyPr/>
        <a:lstStyle/>
        <a:p>
          <a:endParaRPr lang="en-US"/>
        </a:p>
      </dgm:t>
    </dgm:pt>
    <dgm:pt modelId="{EF2691DF-5B09-4D1D-A6FD-77793C704FCC}">
      <dgm:prSet/>
      <dgm:spPr/>
      <dgm:t>
        <a:bodyPr/>
        <a:lstStyle/>
        <a:p>
          <a:pPr>
            <a:lnSpc>
              <a:spcPct val="100000"/>
            </a:lnSpc>
          </a:pPr>
          <a:r>
            <a:rPr lang="en-US"/>
            <a:t>“Which moment in the wellness carnival made me feel connected or supported?”</a:t>
          </a:r>
        </a:p>
      </dgm:t>
    </dgm:pt>
    <dgm:pt modelId="{F3DB819A-2DE9-4217-B685-9BA381A7A48A}" type="parTrans" cxnId="{F3BAF343-B7A2-443A-AF23-5A44AD593B7A}">
      <dgm:prSet/>
      <dgm:spPr/>
      <dgm:t>
        <a:bodyPr/>
        <a:lstStyle/>
        <a:p>
          <a:endParaRPr lang="en-US"/>
        </a:p>
      </dgm:t>
    </dgm:pt>
    <dgm:pt modelId="{0F011739-6217-43B7-8C5E-328E3B566C6C}" type="sibTrans" cxnId="{F3BAF343-B7A2-443A-AF23-5A44AD593B7A}">
      <dgm:prSet/>
      <dgm:spPr/>
      <dgm:t>
        <a:bodyPr/>
        <a:lstStyle/>
        <a:p>
          <a:endParaRPr lang="en-US"/>
        </a:p>
      </dgm:t>
    </dgm:pt>
    <dgm:pt modelId="{9FE0097F-7AA6-477E-81E3-DC3BB3A9095E}">
      <dgm:prSet/>
      <dgm:spPr/>
      <dgm:t>
        <a:bodyPr/>
        <a:lstStyle/>
        <a:p>
          <a:pPr>
            <a:lnSpc>
              <a:spcPct val="100000"/>
            </a:lnSpc>
          </a:pPr>
          <a:r>
            <a:rPr lang="en-US"/>
            <a:t>“How can I carry this sense of care and belonging forward?”</a:t>
          </a:r>
        </a:p>
      </dgm:t>
    </dgm:pt>
    <dgm:pt modelId="{20EE85AB-914D-47D4-96B7-1CD1DA81FDFF}" type="parTrans" cxnId="{5C61380E-88F2-48B9-BD05-D2FAF03D5788}">
      <dgm:prSet/>
      <dgm:spPr/>
      <dgm:t>
        <a:bodyPr/>
        <a:lstStyle/>
        <a:p>
          <a:endParaRPr lang="en-US"/>
        </a:p>
      </dgm:t>
    </dgm:pt>
    <dgm:pt modelId="{EF1F0352-D7D0-4BE6-BF6A-C272ED25F7BD}" type="sibTrans" cxnId="{5C61380E-88F2-48B9-BD05-D2FAF03D5788}">
      <dgm:prSet/>
      <dgm:spPr/>
      <dgm:t>
        <a:bodyPr/>
        <a:lstStyle/>
        <a:p>
          <a:endParaRPr lang="en-US"/>
        </a:p>
      </dgm:t>
    </dgm:pt>
    <dgm:pt modelId="{72442BFC-C460-442A-B3B1-CBECDB2E1264}" type="pres">
      <dgm:prSet presAssocID="{6A5B6C6F-4A31-4AB8-AFE8-3E89A0821E9B}" presName="root" presStyleCnt="0">
        <dgm:presLayoutVars>
          <dgm:dir/>
          <dgm:resizeHandles val="exact"/>
        </dgm:presLayoutVars>
      </dgm:prSet>
      <dgm:spPr/>
    </dgm:pt>
    <dgm:pt modelId="{36329A85-E21B-419A-8E38-EDA06AB4B48B}" type="pres">
      <dgm:prSet presAssocID="{F8BB20AD-51D4-4E98-8A5E-BFC2B50C3B3E}" presName="compNode" presStyleCnt="0"/>
      <dgm:spPr/>
    </dgm:pt>
    <dgm:pt modelId="{05D96883-F8F5-4F4E-A961-ED12C58E0FD3}" type="pres">
      <dgm:prSet presAssocID="{F8BB20AD-51D4-4E98-8A5E-BFC2B50C3B3E}" presName="bgRect" presStyleLbl="bgShp" presStyleIdx="0" presStyleCnt="5"/>
      <dgm:spPr/>
    </dgm:pt>
    <dgm:pt modelId="{C334E6F7-6234-4AC8-A710-A9D48F574598}" type="pres">
      <dgm:prSet presAssocID="{F8BB20AD-51D4-4E98-8A5E-BFC2B50C3B3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4E29342B-2C1C-47A3-B3B2-5656531DF97C}" type="pres">
      <dgm:prSet presAssocID="{F8BB20AD-51D4-4E98-8A5E-BFC2B50C3B3E}" presName="spaceRect" presStyleCnt="0"/>
      <dgm:spPr/>
    </dgm:pt>
    <dgm:pt modelId="{E6C991B4-172A-4E13-BDFF-DBA566D113AF}" type="pres">
      <dgm:prSet presAssocID="{F8BB20AD-51D4-4E98-8A5E-BFC2B50C3B3E}" presName="parTx" presStyleLbl="revTx" presStyleIdx="0" presStyleCnt="5">
        <dgm:presLayoutVars>
          <dgm:chMax val="0"/>
          <dgm:chPref val="0"/>
        </dgm:presLayoutVars>
      </dgm:prSet>
      <dgm:spPr/>
    </dgm:pt>
    <dgm:pt modelId="{9138BD38-78E9-41E9-87CB-968518667B3C}" type="pres">
      <dgm:prSet presAssocID="{B706FAFE-F57A-4644-86CB-9C1A846E880D}" presName="sibTrans" presStyleCnt="0"/>
      <dgm:spPr/>
    </dgm:pt>
    <dgm:pt modelId="{3E63C785-5745-44D2-A565-B155F3BFF7AE}" type="pres">
      <dgm:prSet presAssocID="{3AB85FDC-954E-4578-ACED-537614F38259}" presName="compNode" presStyleCnt="0"/>
      <dgm:spPr/>
    </dgm:pt>
    <dgm:pt modelId="{4271AF5A-C326-4E18-BEF9-9428219D8C4A}" type="pres">
      <dgm:prSet presAssocID="{3AB85FDC-954E-4578-ACED-537614F38259}" presName="bgRect" presStyleLbl="bgShp" presStyleIdx="1" presStyleCnt="5"/>
      <dgm:spPr/>
    </dgm:pt>
    <dgm:pt modelId="{A063DCAD-1C37-4576-98EC-A000C654430D}" type="pres">
      <dgm:prSet presAssocID="{3AB85FDC-954E-4578-ACED-537614F382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E970F6A7-9359-40FF-84BB-2826287CC548}" type="pres">
      <dgm:prSet presAssocID="{3AB85FDC-954E-4578-ACED-537614F38259}" presName="spaceRect" presStyleCnt="0"/>
      <dgm:spPr/>
    </dgm:pt>
    <dgm:pt modelId="{B1038C60-ED7E-47D7-81C0-25A371102B4A}" type="pres">
      <dgm:prSet presAssocID="{3AB85FDC-954E-4578-ACED-537614F38259}" presName="parTx" presStyleLbl="revTx" presStyleIdx="1" presStyleCnt="5">
        <dgm:presLayoutVars>
          <dgm:chMax val="0"/>
          <dgm:chPref val="0"/>
        </dgm:presLayoutVars>
      </dgm:prSet>
      <dgm:spPr/>
    </dgm:pt>
    <dgm:pt modelId="{A5A92180-C1EF-4281-8450-02B7A5390B48}" type="pres">
      <dgm:prSet presAssocID="{990B36F8-6A76-46BD-929D-537EFA47E98D}" presName="sibTrans" presStyleCnt="0"/>
      <dgm:spPr/>
    </dgm:pt>
    <dgm:pt modelId="{D183FACA-C455-4D43-BDB1-9EAE12AFED0B}" type="pres">
      <dgm:prSet presAssocID="{31A4E484-9B17-4D6A-991A-CDE95890C6E6}" presName="compNode" presStyleCnt="0"/>
      <dgm:spPr/>
    </dgm:pt>
    <dgm:pt modelId="{C804D88B-7B85-42EE-A79E-0D44F03DDC67}" type="pres">
      <dgm:prSet presAssocID="{31A4E484-9B17-4D6A-991A-CDE95890C6E6}" presName="bgRect" presStyleLbl="bgShp" presStyleIdx="2" presStyleCnt="5"/>
      <dgm:spPr/>
    </dgm:pt>
    <dgm:pt modelId="{26D0AD78-1D92-4D73-86B0-BA1F188BC235}" type="pres">
      <dgm:prSet presAssocID="{31A4E484-9B17-4D6A-991A-CDE95890C6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uit Bowl"/>
        </a:ext>
      </dgm:extLst>
    </dgm:pt>
    <dgm:pt modelId="{01660944-831A-49FC-A725-18DA6D2E3EED}" type="pres">
      <dgm:prSet presAssocID="{31A4E484-9B17-4D6A-991A-CDE95890C6E6}" presName="spaceRect" presStyleCnt="0"/>
      <dgm:spPr/>
    </dgm:pt>
    <dgm:pt modelId="{0048AFFC-AD10-4A8D-9A47-805488C84D92}" type="pres">
      <dgm:prSet presAssocID="{31A4E484-9B17-4D6A-991A-CDE95890C6E6}" presName="parTx" presStyleLbl="revTx" presStyleIdx="2" presStyleCnt="5">
        <dgm:presLayoutVars>
          <dgm:chMax val="0"/>
          <dgm:chPref val="0"/>
        </dgm:presLayoutVars>
      </dgm:prSet>
      <dgm:spPr/>
    </dgm:pt>
    <dgm:pt modelId="{EA42CF21-3B74-400D-A6A9-FE6EA6E5C802}" type="pres">
      <dgm:prSet presAssocID="{99F04C49-1196-4C39-B8AB-A21B19642A12}" presName="sibTrans" presStyleCnt="0"/>
      <dgm:spPr/>
    </dgm:pt>
    <dgm:pt modelId="{BC49BE6D-4FE4-473F-92FC-40644E397A11}" type="pres">
      <dgm:prSet presAssocID="{EF2691DF-5B09-4D1D-A6FD-77793C704FCC}" presName="compNode" presStyleCnt="0"/>
      <dgm:spPr/>
    </dgm:pt>
    <dgm:pt modelId="{53B169F9-405E-4BBB-AFB4-E0C9AFE18A40}" type="pres">
      <dgm:prSet presAssocID="{EF2691DF-5B09-4D1D-A6FD-77793C704FCC}" presName="bgRect" presStyleLbl="bgShp" presStyleIdx="3" presStyleCnt="5"/>
      <dgm:spPr/>
    </dgm:pt>
    <dgm:pt modelId="{A97C1543-09F4-4D24-9669-E652FF356B01}" type="pres">
      <dgm:prSet presAssocID="{EF2691DF-5B09-4D1D-A6FD-77793C704F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 with Balloon"/>
        </a:ext>
      </dgm:extLst>
    </dgm:pt>
    <dgm:pt modelId="{D2DD46EE-F84E-4C64-B838-9059AB62696A}" type="pres">
      <dgm:prSet presAssocID="{EF2691DF-5B09-4D1D-A6FD-77793C704FCC}" presName="spaceRect" presStyleCnt="0"/>
      <dgm:spPr/>
    </dgm:pt>
    <dgm:pt modelId="{6AEAEFD5-CADC-4DB4-A1B8-A0F29A3F792C}" type="pres">
      <dgm:prSet presAssocID="{EF2691DF-5B09-4D1D-A6FD-77793C704FCC}" presName="parTx" presStyleLbl="revTx" presStyleIdx="3" presStyleCnt="5">
        <dgm:presLayoutVars>
          <dgm:chMax val="0"/>
          <dgm:chPref val="0"/>
        </dgm:presLayoutVars>
      </dgm:prSet>
      <dgm:spPr/>
    </dgm:pt>
    <dgm:pt modelId="{85BC43A4-3FD4-4A11-A204-1B5AF091EAC3}" type="pres">
      <dgm:prSet presAssocID="{0F011739-6217-43B7-8C5E-328E3B566C6C}" presName="sibTrans" presStyleCnt="0"/>
      <dgm:spPr/>
    </dgm:pt>
    <dgm:pt modelId="{5D6FE905-79BA-4ECA-825E-2B86B4CA8BD0}" type="pres">
      <dgm:prSet presAssocID="{9FE0097F-7AA6-477E-81E3-DC3BB3A9095E}" presName="compNode" presStyleCnt="0"/>
      <dgm:spPr/>
    </dgm:pt>
    <dgm:pt modelId="{D7BDA377-FCC8-4744-A512-61615CF3ACD3}" type="pres">
      <dgm:prSet presAssocID="{9FE0097F-7AA6-477E-81E3-DC3BB3A9095E}" presName="bgRect" presStyleLbl="bgShp" presStyleIdx="4" presStyleCnt="5"/>
      <dgm:spPr/>
    </dgm:pt>
    <dgm:pt modelId="{2A85A621-4246-4B36-809A-BA5A46BFD75E}" type="pres">
      <dgm:prSet presAssocID="{9FE0097F-7AA6-477E-81E3-DC3BB3A9095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Hand"/>
        </a:ext>
      </dgm:extLst>
    </dgm:pt>
    <dgm:pt modelId="{F61192D2-65F8-442E-84DB-97C8FFE2384F}" type="pres">
      <dgm:prSet presAssocID="{9FE0097F-7AA6-477E-81E3-DC3BB3A9095E}" presName="spaceRect" presStyleCnt="0"/>
      <dgm:spPr/>
    </dgm:pt>
    <dgm:pt modelId="{5083FE3D-40B3-4973-A6FE-6187DD2CA40B}" type="pres">
      <dgm:prSet presAssocID="{9FE0097F-7AA6-477E-81E3-DC3BB3A9095E}" presName="parTx" presStyleLbl="revTx" presStyleIdx="4" presStyleCnt="5">
        <dgm:presLayoutVars>
          <dgm:chMax val="0"/>
          <dgm:chPref val="0"/>
        </dgm:presLayoutVars>
      </dgm:prSet>
      <dgm:spPr/>
    </dgm:pt>
  </dgm:ptLst>
  <dgm:cxnLst>
    <dgm:cxn modelId="{BB414A07-DD5B-4B6B-9A2F-8E966FA78C87}" type="presOf" srcId="{6A5B6C6F-4A31-4AB8-AFE8-3E89A0821E9B}" destId="{72442BFC-C460-442A-B3B1-CBECDB2E1264}" srcOrd="0" destOrd="0" presId="urn:microsoft.com/office/officeart/2018/2/layout/IconVerticalSolidList"/>
    <dgm:cxn modelId="{5C61380E-88F2-48B9-BD05-D2FAF03D5788}" srcId="{6A5B6C6F-4A31-4AB8-AFE8-3E89A0821E9B}" destId="{9FE0097F-7AA6-477E-81E3-DC3BB3A9095E}" srcOrd="4" destOrd="0" parTransId="{20EE85AB-914D-47D4-96B7-1CD1DA81FDFF}" sibTransId="{EF1F0352-D7D0-4BE6-BF6A-C272ED25F7BD}"/>
    <dgm:cxn modelId="{17D59828-9E00-4D57-B16D-412030E6CE19}" srcId="{6A5B6C6F-4A31-4AB8-AFE8-3E89A0821E9B}" destId="{3AB85FDC-954E-4578-ACED-537614F38259}" srcOrd="1" destOrd="0" parTransId="{30C5FF0B-6667-4E1C-B91B-C8BB09ECB625}" sibTransId="{990B36F8-6A76-46BD-929D-537EFA47E98D}"/>
    <dgm:cxn modelId="{D1B16640-CD09-4F23-A8EC-3E7AA19AB9CA}" type="presOf" srcId="{F8BB20AD-51D4-4E98-8A5E-BFC2B50C3B3E}" destId="{E6C991B4-172A-4E13-BDFF-DBA566D113AF}" srcOrd="0" destOrd="0" presId="urn:microsoft.com/office/officeart/2018/2/layout/IconVerticalSolidList"/>
    <dgm:cxn modelId="{F3BAF343-B7A2-443A-AF23-5A44AD593B7A}" srcId="{6A5B6C6F-4A31-4AB8-AFE8-3E89A0821E9B}" destId="{EF2691DF-5B09-4D1D-A6FD-77793C704FCC}" srcOrd="3" destOrd="0" parTransId="{F3DB819A-2DE9-4217-B685-9BA381A7A48A}" sibTransId="{0F011739-6217-43B7-8C5E-328E3B566C6C}"/>
    <dgm:cxn modelId="{418C0699-FDC7-4FE5-BDF8-695F724F3279}" srcId="{6A5B6C6F-4A31-4AB8-AFE8-3E89A0821E9B}" destId="{F8BB20AD-51D4-4E98-8A5E-BFC2B50C3B3E}" srcOrd="0" destOrd="0" parTransId="{799B3580-CAFA-48FB-8AEF-4F047009D5A9}" sibTransId="{B706FAFE-F57A-4644-86CB-9C1A846E880D}"/>
    <dgm:cxn modelId="{80D437AE-79F3-4484-AE60-3CC4C998A7C8}" type="presOf" srcId="{EF2691DF-5B09-4D1D-A6FD-77793C704FCC}" destId="{6AEAEFD5-CADC-4DB4-A1B8-A0F29A3F792C}" srcOrd="0" destOrd="0" presId="urn:microsoft.com/office/officeart/2018/2/layout/IconVerticalSolidList"/>
    <dgm:cxn modelId="{A54C33B1-BAEF-4B39-81B9-37C62A472D46}" srcId="{6A5B6C6F-4A31-4AB8-AFE8-3E89A0821E9B}" destId="{31A4E484-9B17-4D6A-991A-CDE95890C6E6}" srcOrd="2" destOrd="0" parTransId="{D46CC2D1-2DF0-4625-B485-F9BCB4EE5DF9}" sibTransId="{99F04C49-1196-4C39-B8AB-A21B19642A12}"/>
    <dgm:cxn modelId="{952F22BE-A9F9-466D-8015-10D65B979B90}" type="presOf" srcId="{9FE0097F-7AA6-477E-81E3-DC3BB3A9095E}" destId="{5083FE3D-40B3-4973-A6FE-6187DD2CA40B}" srcOrd="0" destOrd="0" presId="urn:microsoft.com/office/officeart/2018/2/layout/IconVerticalSolidList"/>
    <dgm:cxn modelId="{80AA5FD5-899A-4116-AC15-E8AC74662133}" type="presOf" srcId="{31A4E484-9B17-4D6A-991A-CDE95890C6E6}" destId="{0048AFFC-AD10-4A8D-9A47-805488C84D92}" srcOrd="0" destOrd="0" presId="urn:microsoft.com/office/officeart/2018/2/layout/IconVerticalSolidList"/>
    <dgm:cxn modelId="{D7FA47EB-57F1-417C-A3AD-661AD81736CF}" type="presOf" srcId="{3AB85FDC-954E-4578-ACED-537614F38259}" destId="{B1038C60-ED7E-47D7-81C0-25A371102B4A}" srcOrd="0" destOrd="0" presId="urn:microsoft.com/office/officeart/2018/2/layout/IconVerticalSolidList"/>
    <dgm:cxn modelId="{AE7DBA5B-DDB5-43F1-A880-B1F9182328F5}" type="presParOf" srcId="{72442BFC-C460-442A-B3B1-CBECDB2E1264}" destId="{36329A85-E21B-419A-8E38-EDA06AB4B48B}" srcOrd="0" destOrd="0" presId="urn:microsoft.com/office/officeart/2018/2/layout/IconVerticalSolidList"/>
    <dgm:cxn modelId="{116783DC-693E-4A21-ADAA-521FBCF2E4F5}" type="presParOf" srcId="{36329A85-E21B-419A-8E38-EDA06AB4B48B}" destId="{05D96883-F8F5-4F4E-A961-ED12C58E0FD3}" srcOrd="0" destOrd="0" presId="urn:microsoft.com/office/officeart/2018/2/layout/IconVerticalSolidList"/>
    <dgm:cxn modelId="{D63646AE-C05F-42BD-8B97-549378A71E19}" type="presParOf" srcId="{36329A85-E21B-419A-8E38-EDA06AB4B48B}" destId="{C334E6F7-6234-4AC8-A710-A9D48F574598}" srcOrd="1" destOrd="0" presId="urn:microsoft.com/office/officeart/2018/2/layout/IconVerticalSolidList"/>
    <dgm:cxn modelId="{EAF31DBD-6595-4D9A-9BEF-EE37F139E40F}" type="presParOf" srcId="{36329A85-E21B-419A-8E38-EDA06AB4B48B}" destId="{4E29342B-2C1C-47A3-B3B2-5656531DF97C}" srcOrd="2" destOrd="0" presId="urn:microsoft.com/office/officeart/2018/2/layout/IconVerticalSolidList"/>
    <dgm:cxn modelId="{35C77EBD-94F1-475B-B222-22E8EF993719}" type="presParOf" srcId="{36329A85-E21B-419A-8E38-EDA06AB4B48B}" destId="{E6C991B4-172A-4E13-BDFF-DBA566D113AF}" srcOrd="3" destOrd="0" presId="urn:microsoft.com/office/officeart/2018/2/layout/IconVerticalSolidList"/>
    <dgm:cxn modelId="{695D9D3E-51C7-4A70-99CF-55FCF81BF07F}" type="presParOf" srcId="{72442BFC-C460-442A-B3B1-CBECDB2E1264}" destId="{9138BD38-78E9-41E9-87CB-968518667B3C}" srcOrd="1" destOrd="0" presId="urn:microsoft.com/office/officeart/2018/2/layout/IconVerticalSolidList"/>
    <dgm:cxn modelId="{C547CCDE-E780-4F21-A305-1C7471431972}" type="presParOf" srcId="{72442BFC-C460-442A-B3B1-CBECDB2E1264}" destId="{3E63C785-5745-44D2-A565-B155F3BFF7AE}" srcOrd="2" destOrd="0" presId="urn:microsoft.com/office/officeart/2018/2/layout/IconVerticalSolidList"/>
    <dgm:cxn modelId="{C8DC2E33-04C8-47D3-9D5D-86BF37CC21DA}" type="presParOf" srcId="{3E63C785-5745-44D2-A565-B155F3BFF7AE}" destId="{4271AF5A-C326-4E18-BEF9-9428219D8C4A}" srcOrd="0" destOrd="0" presId="urn:microsoft.com/office/officeart/2018/2/layout/IconVerticalSolidList"/>
    <dgm:cxn modelId="{D44895C1-9400-424A-A1E3-4AD40BB31507}" type="presParOf" srcId="{3E63C785-5745-44D2-A565-B155F3BFF7AE}" destId="{A063DCAD-1C37-4576-98EC-A000C654430D}" srcOrd="1" destOrd="0" presId="urn:microsoft.com/office/officeart/2018/2/layout/IconVerticalSolidList"/>
    <dgm:cxn modelId="{6DA45073-8629-4501-929F-86835FE41211}" type="presParOf" srcId="{3E63C785-5745-44D2-A565-B155F3BFF7AE}" destId="{E970F6A7-9359-40FF-84BB-2826287CC548}" srcOrd="2" destOrd="0" presId="urn:microsoft.com/office/officeart/2018/2/layout/IconVerticalSolidList"/>
    <dgm:cxn modelId="{6FAA5B2C-1F20-47AC-A193-7F0B55BCA872}" type="presParOf" srcId="{3E63C785-5745-44D2-A565-B155F3BFF7AE}" destId="{B1038C60-ED7E-47D7-81C0-25A371102B4A}" srcOrd="3" destOrd="0" presId="urn:microsoft.com/office/officeart/2018/2/layout/IconVerticalSolidList"/>
    <dgm:cxn modelId="{87392679-966B-440C-8B90-F06E8C9F9A84}" type="presParOf" srcId="{72442BFC-C460-442A-B3B1-CBECDB2E1264}" destId="{A5A92180-C1EF-4281-8450-02B7A5390B48}" srcOrd="3" destOrd="0" presId="urn:microsoft.com/office/officeart/2018/2/layout/IconVerticalSolidList"/>
    <dgm:cxn modelId="{4FDDEB36-58C4-4350-90B3-7C0C78BF31B3}" type="presParOf" srcId="{72442BFC-C460-442A-B3B1-CBECDB2E1264}" destId="{D183FACA-C455-4D43-BDB1-9EAE12AFED0B}" srcOrd="4" destOrd="0" presId="urn:microsoft.com/office/officeart/2018/2/layout/IconVerticalSolidList"/>
    <dgm:cxn modelId="{D124C384-5BDA-4A23-9CED-CF903ED6809A}" type="presParOf" srcId="{D183FACA-C455-4D43-BDB1-9EAE12AFED0B}" destId="{C804D88B-7B85-42EE-A79E-0D44F03DDC67}" srcOrd="0" destOrd="0" presId="urn:microsoft.com/office/officeart/2018/2/layout/IconVerticalSolidList"/>
    <dgm:cxn modelId="{B53E2F3D-2004-4688-A1B8-3F0ED66ADE7D}" type="presParOf" srcId="{D183FACA-C455-4D43-BDB1-9EAE12AFED0B}" destId="{26D0AD78-1D92-4D73-86B0-BA1F188BC235}" srcOrd="1" destOrd="0" presId="urn:microsoft.com/office/officeart/2018/2/layout/IconVerticalSolidList"/>
    <dgm:cxn modelId="{560CCA69-295A-4578-B413-85F01F7D7007}" type="presParOf" srcId="{D183FACA-C455-4D43-BDB1-9EAE12AFED0B}" destId="{01660944-831A-49FC-A725-18DA6D2E3EED}" srcOrd="2" destOrd="0" presId="urn:microsoft.com/office/officeart/2018/2/layout/IconVerticalSolidList"/>
    <dgm:cxn modelId="{0D2F0F43-E282-425A-94AB-D40ECCB19123}" type="presParOf" srcId="{D183FACA-C455-4D43-BDB1-9EAE12AFED0B}" destId="{0048AFFC-AD10-4A8D-9A47-805488C84D92}" srcOrd="3" destOrd="0" presId="urn:microsoft.com/office/officeart/2018/2/layout/IconVerticalSolidList"/>
    <dgm:cxn modelId="{FBAC6F66-6088-4BC2-A62E-560C839BE120}" type="presParOf" srcId="{72442BFC-C460-442A-B3B1-CBECDB2E1264}" destId="{EA42CF21-3B74-400D-A6A9-FE6EA6E5C802}" srcOrd="5" destOrd="0" presId="urn:microsoft.com/office/officeart/2018/2/layout/IconVerticalSolidList"/>
    <dgm:cxn modelId="{1C0EA07F-A044-454E-9532-90491DA7E450}" type="presParOf" srcId="{72442BFC-C460-442A-B3B1-CBECDB2E1264}" destId="{BC49BE6D-4FE4-473F-92FC-40644E397A11}" srcOrd="6" destOrd="0" presId="urn:microsoft.com/office/officeart/2018/2/layout/IconVerticalSolidList"/>
    <dgm:cxn modelId="{5826697E-36D0-4B30-8C2B-5161EE0D5746}" type="presParOf" srcId="{BC49BE6D-4FE4-473F-92FC-40644E397A11}" destId="{53B169F9-405E-4BBB-AFB4-E0C9AFE18A40}" srcOrd="0" destOrd="0" presId="urn:microsoft.com/office/officeart/2018/2/layout/IconVerticalSolidList"/>
    <dgm:cxn modelId="{4FA7E374-284B-4A91-93DB-E0B333C82371}" type="presParOf" srcId="{BC49BE6D-4FE4-473F-92FC-40644E397A11}" destId="{A97C1543-09F4-4D24-9669-E652FF356B01}" srcOrd="1" destOrd="0" presId="urn:microsoft.com/office/officeart/2018/2/layout/IconVerticalSolidList"/>
    <dgm:cxn modelId="{044E1A31-3376-41D3-9624-612A66558BAD}" type="presParOf" srcId="{BC49BE6D-4FE4-473F-92FC-40644E397A11}" destId="{D2DD46EE-F84E-4C64-B838-9059AB62696A}" srcOrd="2" destOrd="0" presId="urn:microsoft.com/office/officeart/2018/2/layout/IconVerticalSolidList"/>
    <dgm:cxn modelId="{C8F6247B-2F45-49F1-837A-34E201BDEAE4}" type="presParOf" srcId="{BC49BE6D-4FE4-473F-92FC-40644E397A11}" destId="{6AEAEFD5-CADC-4DB4-A1B8-A0F29A3F792C}" srcOrd="3" destOrd="0" presId="urn:microsoft.com/office/officeart/2018/2/layout/IconVerticalSolidList"/>
    <dgm:cxn modelId="{D38A3059-B522-4DFB-910D-9182559C1C7B}" type="presParOf" srcId="{72442BFC-C460-442A-B3B1-CBECDB2E1264}" destId="{85BC43A4-3FD4-4A11-A204-1B5AF091EAC3}" srcOrd="7" destOrd="0" presId="urn:microsoft.com/office/officeart/2018/2/layout/IconVerticalSolidList"/>
    <dgm:cxn modelId="{DA85DE88-7076-46F7-99B4-76A611599303}" type="presParOf" srcId="{72442BFC-C460-442A-B3B1-CBECDB2E1264}" destId="{5D6FE905-79BA-4ECA-825E-2B86B4CA8BD0}" srcOrd="8" destOrd="0" presId="urn:microsoft.com/office/officeart/2018/2/layout/IconVerticalSolidList"/>
    <dgm:cxn modelId="{1CFADDB1-747D-49A8-ABD2-A82D40E9085A}" type="presParOf" srcId="{5D6FE905-79BA-4ECA-825E-2B86B4CA8BD0}" destId="{D7BDA377-FCC8-4744-A512-61615CF3ACD3}" srcOrd="0" destOrd="0" presId="urn:microsoft.com/office/officeart/2018/2/layout/IconVerticalSolidList"/>
    <dgm:cxn modelId="{BD4A6A1F-24BC-44D3-AAB5-C3408C24F609}" type="presParOf" srcId="{5D6FE905-79BA-4ECA-825E-2B86B4CA8BD0}" destId="{2A85A621-4246-4B36-809A-BA5A46BFD75E}" srcOrd="1" destOrd="0" presId="urn:microsoft.com/office/officeart/2018/2/layout/IconVerticalSolidList"/>
    <dgm:cxn modelId="{3033E7F3-797A-43DB-98AA-BA1F4B2C7C98}" type="presParOf" srcId="{5D6FE905-79BA-4ECA-825E-2B86B4CA8BD0}" destId="{F61192D2-65F8-442E-84DB-97C8FFE2384F}" srcOrd="2" destOrd="0" presId="urn:microsoft.com/office/officeart/2018/2/layout/IconVerticalSolidList"/>
    <dgm:cxn modelId="{0E252C26-B5FC-4466-8005-373F3ABED7ED}" type="presParOf" srcId="{5D6FE905-79BA-4ECA-825E-2B86B4CA8BD0}" destId="{5083FE3D-40B3-4973-A6FE-6187DD2CA4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B45E8-339C-A44B-899D-9FE54A2E2096}">
      <dsp:nvSpPr>
        <dsp:cNvPr id="0" name=""/>
        <dsp:cNvSpPr/>
      </dsp:nvSpPr>
      <dsp:spPr>
        <a:xfrm>
          <a:off x="0" y="195511"/>
          <a:ext cx="6263640" cy="2087572"/>
        </a:xfrm>
        <a:prstGeom prst="round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ptos" panose="02110004020202020204"/>
              <a:ea typeface="+mn-ea"/>
              <a:cs typeface="+mn-cs"/>
            </a:rPr>
            <a:t>How can we accommodate for trauma-experienced youths in a communal school setting while minimizing the possibilities of re-stigmatizing the imbedded trauma?</a:t>
          </a:r>
        </a:p>
      </dsp:txBody>
      <dsp:txXfrm>
        <a:off x="101907" y="297418"/>
        <a:ext cx="6059826" cy="1883758"/>
      </dsp:txXfrm>
    </dsp:sp>
    <dsp:sp modelId="{EAC4F41C-0420-BA4F-9DC6-03A390E29D0B}">
      <dsp:nvSpPr>
        <dsp:cNvPr id="0" name=""/>
        <dsp:cNvSpPr/>
      </dsp:nvSpPr>
      <dsp:spPr>
        <a:xfrm>
          <a:off x="0" y="2352203"/>
          <a:ext cx="6263640" cy="2087572"/>
        </a:xfrm>
        <a:prstGeom prst="round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ptos"/>
              <a:ea typeface="+mn-ea"/>
              <a:cs typeface="+mn-cs"/>
            </a:rPr>
            <a:t>By having teacher check-ins before, and through presence of adults and other professionals, our activity can normalize open conversations about student mental health</a:t>
          </a:r>
        </a:p>
      </dsp:txBody>
      <dsp:txXfrm>
        <a:off x="101907" y="2454110"/>
        <a:ext cx="6059826" cy="1883758"/>
      </dsp:txXfrm>
    </dsp:sp>
    <dsp:sp modelId="{043D4B7B-9786-924D-B5C3-8CE34A05B9F1}">
      <dsp:nvSpPr>
        <dsp:cNvPr id="0" name=""/>
        <dsp:cNvSpPr/>
      </dsp:nvSpPr>
      <dsp:spPr>
        <a:xfrm>
          <a:off x="0" y="4439776"/>
          <a:ext cx="626364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latin typeface="Aptos" panose="02110004020202020204"/>
              <a:ea typeface="+mn-ea"/>
              <a:cs typeface="+mn-cs"/>
            </a:rPr>
            <a:t>Morning meetings foster emotional safety and transparency, providing anticipation for potential triggers in school and social news (Pruitt &amp; Kozik, 2022)</a:t>
          </a:r>
        </a:p>
      </dsp:txBody>
      <dsp:txXfrm>
        <a:off x="0" y="4439776"/>
        <a:ext cx="6263640" cy="869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38E5-5E2B-4B93-A5BC-EF108A2568CE}">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385D2-D907-4FC3-AABE-A55655C5580E}">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ptos" panose="02110004020202020204"/>
              <a:ea typeface="+mn-ea"/>
              <a:cs typeface="+mn-cs"/>
            </a:rPr>
            <a:t>The day following the carnival students will complete a reflective piece on their learning </a:t>
          </a:r>
        </a:p>
      </dsp:txBody>
      <dsp:txXfrm>
        <a:off x="696297" y="538547"/>
        <a:ext cx="4171627" cy="2590157"/>
      </dsp:txXfrm>
    </dsp:sp>
    <dsp:sp modelId="{0643C83F-155F-4E02-A909-DBC9D7B40EAF}">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F2C1E-BFCA-48D8-8871-5BB2310E0041}">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Aptos"/>
              <a:ea typeface="+mn-ea"/>
              <a:cs typeface="+mn-cs"/>
            </a:rPr>
            <a:t>Such as a drawing/painting, journal entry, short response, poem. Students should choose a form of expression that is authentic to them </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96883-F8F5-4F4E-A961-ED12C58E0FD3}">
      <dsp:nvSpPr>
        <dsp:cNvPr id="0" name=""/>
        <dsp:cNvSpPr/>
      </dsp:nvSpPr>
      <dsp:spPr>
        <a:xfrm>
          <a:off x="0" y="4307"/>
          <a:ext cx="6364224" cy="9175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4E6F7-6234-4AC8-A710-A9D48F574598}">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991B4-172A-4E13-BDFF-DBA566D113AF}">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kern="1200"/>
            <a:t>Reflecting on Wellness, belonging and connection</a:t>
          </a:r>
        </a:p>
      </dsp:txBody>
      <dsp:txXfrm>
        <a:off x="1059754" y="4307"/>
        <a:ext cx="5304469" cy="917536"/>
      </dsp:txXfrm>
    </dsp:sp>
    <dsp:sp modelId="{4271AF5A-C326-4E18-BEF9-9428219D8C4A}">
      <dsp:nvSpPr>
        <dsp:cNvPr id="0" name=""/>
        <dsp:cNvSpPr/>
      </dsp:nvSpPr>
      <dsp:spPr>
        <a:xfrm>
          <a:off x="0" y="1151227"/>
          <a:ext cx="6364224" cy="9175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3DCAD-1C37-4576-98EC-A000C654430D}">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38C60-ED7E-47D7-81C0-25A371102B4A}">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kern="1200"/>
            <a:t>Holistic reflection by using multiple ways of knowing as well as expressing learning, students can bring in their personal stories, connections into this reflection as well </a:t>
          </a:r>
        </a:p>
      </dsp:txBody>
      <dsp:txXfrm>
        <a:off x="1059754" y="1151227"/>
        <a:ext cx="5304469" cy="917536"/>
      </dsp:txXfrm>
    </dsp:sp>
    <dsp:sp modelId="{C804D88B-7B85-42EE-A79E-0D44F03DDC67}">
      <dsp:nvSpPr>
        <dsp:cNvPr id="0" name=""/>
        <dsp:cNvSpPr/>
      </dsp:nvSpPr>
      <dsp:spPr>
        <a:xfrm>
          <a:off x="0" y="2298147"/>
          <a:ext cx="6364224" cy="9175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0AD78-1D92-4D73-86B0-BA1F188BC235}">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48AFFC-AD10-4A8D-9A47-805488C84D92}">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kern="1200"/>
            <a:t>“What does wellness look like for me now?”</a:t>
          </a:r>
        </a:p>
      </dsp:txBody>
      <dsp:txXfrm>
        <a:off x="1059754" y="2298147"/>
        <a:ext cx="5304469" cy="917536"/>
      </dsp:txXfrm>
    </dsp:sp>
    <dsp:sp modelId="{53B169F9-405E-4BBB-AFB4-E0C9AFE18A40}">
      <dsp:nvSpPr>
        <dsp:cNvPr id="0" name=""/>
        <dsp:cNvSpPr/>
      </dsp:nvSpPr>
      <dsp:spPr>
        <a:xfrm>
          <a:off x="0" y="3445068"/>
          <a:ext cx="6364224" cy="9175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7C1543-09F4-4D24-9669-E652FF356B01}">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EAEFD5-CADC-4DB4-A1B8-A0F29A3F792C}">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kern="1200"/>
            <a:t>“Which moment in the wellness carnival made me feel connected or supported?”</a:t>
          </a:r>
        </a:p>
      </dsp:txBody>
      <dsp:txXfrm>
        <a:off x="1059754" y="3445068"/>
        <a:ext cx="5304469" cy="917536"/>
      </dsp:txXfrm>
    </dsp:sp>
    <dsp:sp modelId="{D7BDA377-FCC8-4744-A512-61615CF3ACD3}">
      <dsp:nvSpPr>
        <dsp:cNvPr id="0" name=""/>
        <dsp:cNvSpPr/>
      </dsp:nvSpPr>
      <dsp:spPr>
        <a:xfrm>
          <a:off x="0" y="4591988"/>
          <a:ext cx="6364224" cy="9175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5A621-4246-4B36-809A-BA5A46BFD75E}">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83FE3D-40B3-4973-A6FE-6187DD2CA40B}">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kern="1200"/>
            <a:t>“How can I carry this sense of care and belonging forward?”</a:t>
          </a:r>
        </a:p>
      </dsp:txBody>
      <dsp:txXfrm>
        <a:off x="1059754" y="4591988"/>
        <a:ext cx="5304469" cy="9175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877-FA52-B7C4-250C-ED64E60BF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1BAE2E-B3CB-8EE5-7DF7-55D04CC54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64E6BB-8E70-EB99-86CD-D498F9521A4E}"/>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5" name="Footer Placeholder 4">
            <a:extLst>
              <a:ext uri="{FF2B5EF4-FFF2-40B4-BE49-F238E27FC236}">
                <a16:creationId xmlns:a16="http://schemas.microsoft.com/office/drawing/2014/main" id="{ECFCFFCF-0D61-9EB5-82E6-2AB369E2F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8D835-A4F7-A462-D8BB-547D42841C10}"/>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182712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BBEC-45BD-5584-55B1-7E8CB60FB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F63DA2-2806-A611-5A4D-8C59A7EBA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7A753-EAD2-82E4-938A-39D9B6CE5E5B}"/>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5" name="Footer Placeholder 4">
            <a:extLst>
              <a:ext uri="{FF2B5EF4-FFF2-40B4-BE49-F238E27FC236}">
                <a16:creationId xmlns:a16="http://schemas.microsoft.com/office/drawing/2014/main" id="{A63F7CBB-10B0-D162-C7F8-81562042A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484EB-1AB6-D30F-2168-5782EC602512}"/>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166229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39DDE-963C-8708-7F0B-51AA68F3DD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113A4-29D5-052C-5A02-CECF08A87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7D249-0D23-33FE-D4BB-A213DE62C1CA}"/>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5" name="Footer Placeholder 4">
            <a:extLst>
              <a:ext uri="{FF2B5EF4-FFF2-40B4-BE49-F238E27FC236}">
                <a16:creationId xmlns:a16="http://schemas.microsoft.com/office/drawing/2014/main" id="{7C29081E-7E64-BD4A-833F-F352B20D4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08E3D-8D5B-D49F-1F41-8402A48EA096}"/>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208148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7B460-B05C-8054-78D4-14A026870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38947-E2B2-516B-4912-7415113FA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F9EF-309B-16EE-A728-724ABE30DADF}"/>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5" name="Footer Placeholder 4">
            <a:extLst>
              <a:ext uri="{FF2B5EF4-FFF2-40B4-BE49-F238E27FC236}">
                <a16:creationId xmlns:a16="http://schemas.microsoft.com/office/drawing/2014/main" id="{772DF840-B2C5-F0FD-72F1-69D96C8E7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DB7FC-2E0F-2830-3958-239FBEAA610E}"/>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45647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657C-AE98-0F66-5F36-A1188E671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930571-AC20-3D6A-1D29-06C0481FC3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2FBB0-455C-46C6-DE88-A6D3575A5F3B}"/>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5" name="Footer Placeholder 4">
            <a:extLst>
              <a:ext uri="{FF2B5EF4-FFF2-40B4-BE49-F238E27FC236}">
                <a16:creationId xmlns:a16="http://schemas.microsoft.com/office/drawing/2014/main" id="{F8CEABDE-D020-2262-FD30-2843BAF76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D9987-7756-80B7-1631-FEF2D7345346}"/>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233197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82E9-4732-5650-166B-B70FA70E6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FACD-7861-72F1-F999-26ECA68411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9F3EB8-48C5-3163-648E-00A7FDEC8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CF26B5-ED8A-D939-0312-C64EA399ADC8}"/>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6" name="Footer Placeholder 5">
            <a:extLst>
              <a:ext uri="{FF2B5EF4-FFF2-40B4-BE49-F238E27FC236}">
                <a16:creationId xmlns:a16="http://schemas.microsoft.com/office/drawing/2014/main" id="{15AFB8D9-FD88-E5D5-4D22-6037D5798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2EB59-C59B-7DB0-600F-F4CA2331132F}"/>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29111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3BB6-81D8-2530-E65E-EE8FFFAD40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41FD5-DA8F-A3FC-D02E-528D1F720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9EDEE-5566-AB40-49AE-F7F4ECE631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1F77B-5F0E-4731-B1B8-F5E96253C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BEA0FF-BE1C-E6E0-1D6D-2233347680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BBCB7-152C-B5DD-7B9D-36D0A9EA864C}"/>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8" name="Footer Placeholder 7">
            <a:extLst>
              <a:ext uri="{FF2B5EF4-FFF2-40B4-BE49-F238E27FC236}">
                <a16:creationId xmlns:a16="http://schemas.microsoft.com/office/drawing/2014/main" id="{F0D23643-9B2D-C12D-9599-0E2E27ED8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4B2DE-D6DD-2A89-0B10-CE10D3DD6BC0}"/>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34641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4407-F81C-05C9-9F12-D3CE42E18B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FFA88A-CC2C-8A88-805F-A13E1F607FB9}"/>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4" name="Footer Placeholder 3">
            <a:extLst>
              <a:ext uri="{FF2B5EF4-FFF2-40B4-BE49-F238E27FC236}">
                <a16:creationId xmlns:a16="http://schemas.microsoft.com/office/drawing/2014/main" id="{5A16050C-9F52-65E5-3601-6C369D39D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E4103-0832-5A45-B70E-2B61CBA121EF}"/>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22956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ADA8D-586E-0EEE-B704-D19C95D6B2A3}"/>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3" name="Footer Placeholder 2">
            <a:extLst>
              <a:ext uri="{FF2B5EF4-FFF2-40B4-BE49-F238E27FC236}">
                <a16:creationId xmlns:a16="http://schemas.microsoft.com/office/drawing/2014/main" id="{4376FFC6-565B-6A4F-1E0A-18D409C641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FD9E9C-6E40-6605-E7D2-C518895EF5B4}"/>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173723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8340-BC04-CB95-0EBC-4200E3226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3998F-22AD-392F-80B0-A229CCEDF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11D97-D780-BD9E-3943-5C262886E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BC8B4-76CE-25A2-9CA1-BD11ABBFA825}"/>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6" name="Footer Placeholder 5">
            <a:extLst>
              <a:ext uri="{FF2B5EF4-FFF2-40B4-BE49-F238E27FC236}">
                <a16:creationId xmlns:a16="http://schemas.microsoft.com/office/drawing/2014/main" id="{08A478BE-BFA2-E9B2-8A05-8741D2020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8679-6A7D-F6C2-8D87-35ED93525B4E}"/>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360436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B7C2-53BA-837A-CC1E-DF9D2BDFD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769BE9-73A0-2A9F-ECF1-9F845CFE4F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AC9F9-B380-F87F-9E63-19D4FAE42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0BF8-06FD-3CC1-80C3-77DF067C14B7}"/>
              </a:ext>
            </a:extLst>
          </p:cNvPr>
          <p:cNvSpPr>
            <a:spLocks noGrp="1"/>
          </p:cNvSpPr>
          <p:nvPr>
            <p:ph type="dt" sz="half" idx="10"/>
          </p:nvPr>
        </p:nvSpPr>
        <p:spPr/>
        <p:txBody>
          <a:bodyPr/>
          <a:lstStyle/>
          <a:p>
            <a:fld id="{1141F8B9-D426-5D4E-BAB8-EE50571164C8}" type="datetimeFigureOut">
              <a:rPr lang="en-US" smtClean="0"/>
              <a:t>1/26/26</a:t>
            </a:fld>
            <a:endParaRPr lang="en-US"/>
          </a:p>
        </p:txBody>
      </p:sp>
      <p:sp>
        <p:nvSpPr>
          <p:cNvPr id="6" name="Footer Placeholder 5">
            <a:extLst>
              <a:ext uri="{FF2B5EF4-FFF2-40B4-BE49-F238E27FC236}">
                <a16:creationId xmlns:a16="http://schemas.microsoft.com/office/drawing/2014/main" id="{B3857F85-9DCE-78E3-C4A2-81D3057FF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974CD-9086-90AD-BA86-E8CD3690FA64}"/>
              </a:ext>
            </a:extLst>
          </p:cNvPr>
          <p:cNvSpPr>
            <a:spLocks noGrp="1"/>
          </p:cNvSpPr>
          <p:nvPr>
            <p:ph type="sldNum" sz="quarter" idx="12"/>
          </p:nvPr>
        </p:nvSpPr>
        <p:spPr/>
        <p:txBody>
          <a:bodyPr/>
          <a:lstStyle/>
          <a:p>
            <a:fld id="{BC451270-738E-6D44-B90D-8D9391D100B8}" type="slidenum">
              <a:rPr lang="en-US" smtClean="0"/>
              <a:t>‹#›</a:t>
            </a:fld>
            <a:endParaRPr lang="en-US"/>
          </a:p>
        </p:txBody>
      </p:sp>
    </p:spTree>
    <p:extLst>
      <p:ext uri="{BB962C8B-B14F-4D97-AF65-F5344CB8AC3E}">
        <p14:creationId xmlns:p14="http://schemas.microsoft.com/office/powerpoint/2010/main" val="269497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2E2DA-EDBA-2CEB-E2E7-253AC0B4B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A19CAD-E2B4-656E-96E6-879CB9E5C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AB2C7-F30E-7F56-8826-011DAF958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41F8B9-D426-5D4E-BAB8-EE50571164C8}" type="datetimeFigureOut">
              <a:rPr lang="en-US" smtClean="0"/>
              <a:t>1/26/26</a:t>
            </a:fld>
            <a:endParaRPr lang="en-US"/>
          </a:p>
        </p:txBody>
      </p:sp>
      <p:sp>
        <p:nvSpPr>
          <p:cNvPr id="5" name="Footer Placeholder 4">
            <a:extLst>
              <a:ext uri="{FF2B5EF4-FFF2-40B4-BE49-F238E27FC236}">
                <a16:creationId xmlns:a16="http://schemas.microsoft.com/office/drawing/2014/main" id="{1D39A1D8-C99B-42FE-6EBB-B85F720ED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1FD36B-7C1B-F5D7-B083-10B6E98AA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451270-738E-6D44-B90D-8D9391D100B8}" type="slidenum">
              <a:rPr lang="en-US" smtClean="0"/>
              <a:t>‹#›</a:t>
            </a:fld>
            <a:endParaRPr lang="en-US"/>
          </a:p>
        </p:txBody>
      </p:sp>
    </p:spTree>
    <p:extLst>
      <p:ext uri="{BB962C8B-B14F-4D97-AF65-F5344CB8AC3E}">
        <p14:creationId xmlns:p14="http://schemas.microsoft.com/office/powerpoint/2010/main" val="380175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bookcentral-proquest-com.ezproxy.lib.ucalgary.ca/lib/ucalgary-ebooks/reader.action?docID=6955555&amp;ppg=60&amp;c=UERG" TargetMode="External"/><Relationship Id="rId3" Type="http://schemas.openxmlformats.org/officeDocument/2006/relationships/hyperlink" Target="https://doi.org/10.1007/s40615-023-01622-5" TargetMode="External"/><Relationship Id="rId7" Type="http://schemas.openxmlformats.org/officeDocument/2006/relationships/hyperlink" Target="https://doi.org/10.1080/23794925.2021.1917019" TargetMode="External"/><Relationship Id="rId2" Type="http://schemas.openxmlformats.org/officeDocument/2006/relationships/hyperlink" Target="https://www.alberta.ca/programs-of-study" TargetMode="External"/><Relationship Id="rId1" Type="http://schemas.openxmlformats.org/officeDocument/2006/relationships/slideLayout" Target="../slideLayouts/slideLayout2.xml"/><Relationship Id="rId6" Type="http://schemas.openxmlformats.org/officeDocument/2006/relationships/hyperlink" Target="https://doi.org/10.1598/rrq.43.2.3" TargetMode="External"/><Relationship Id="rId5" Type="http://schemas.openxmlformats.org/officeDocument/2006/relationships/hyperlink" Target="https://doi.org/10.1016/j.childyouth.2025.108363" TargetMode="External"/><Relationship Id="rId4" Type="http://schemas.openxmlformats.org/officeDocument/2006/relationships/hyperlink" Target="https://chat.opena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598/rrq.43.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F814-89E1-DCAF-3A94-1405F56977A0}"/>
              </a:ext>
            </a:extLst>
          </p:cNvPr>
          <p:cNvSpPr>
            <a:spLocks noGrp="1"/>
          </p:cNvSpPr>
          <p:nvPr>
            <p:ph type="ctrTitle"/>
          </p:nvPr>
        </p:nvSpPr>
        <p:spPr>
          <a:xfrm>
            <a:off x="1285241" y="1008993"/>
            <a:ext cx="9231410" cy="3542045"/>
          </a:xfrm>
        </p:spPr>
        <p:txBody>
          <a:bodyPr anchor="b">
            <a:normAutofit/>
          </a:bodyPr>
          <a:lstStyle/>
          <a:p>
            <a:pPr algn="l"/>
            <a:r>
              <a:rPr lang="en-US" sz="8100"/>
              <a:t>Trauma-Informed Suicide Awareness and Prevention</a:t>
            </a:r>
          </a:p>
        </p:txBody>
      </p:sp>
      <p:sp>
        <p:nvSpPr>
          <p:cNvPr id="3" name="Subtitle 2">
            <a:extLst>
              <a:ext uri="{FF2B5EF4-FFF2-40B4-BE49-F238E27FC236}">
                <a16:creationId xmlns:a16="http://schemas.microsoft.com/office/drawing/2014/main" id="{B669D4CB-049B-F3C9-C058-B7CAB260F2B6}"/>
              </a:ext>
            </a:extLst>
          </p:cNvPr>
          <p:cNvSpPr>
            <a:spLocks noGrp="1"/>
          </p:cNvSpPr>
          <p:nvPr>
            <p:ph type="subTitle" idx="1"/>
          </p:nvPr>
        </p:nvSpPr>
        <p:spPr>
          <a:xfrm>
            <a:off x="1285241" y="4582814"/>
            <a:ext cx="7132335" cy="1312657"/>
          </a:xfrm>
        </p:spPr>
        <p:txBody>
          <a:bodyPr anchor="t">
            <a:normAutofit/>
          </a:bodyPr>
          <a:lstStyle/>
          <a:p>
            <a:pPr algn="l"/>
            <a:r>
              <a:rPr lang="en-US"/>
              <a:t>By Jasmeet Dhami, Christa-Lynn Flowers, Brad Oldale</a:t>
            </a:r>
            <a:endParaRPr lang="en-CA"/>
          </a:p>
          <a:p>
            <a:pPr algn="l"/>
            <a:endParaRPr lang="en-US"/>
          </a:p>
        </p:txBody>
      </p:sp>
    </p:spTree>
    <p:extLst>
      <p:ext uri="{BB962C8B-B14F-4D97-AF65-F5344CB8AC3E}">
        <p14:creationId xmlns:p14="http://schemas.microsoft.com/office/powerpoint/2010/main" val="30608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4" name="Rectangle 2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A7181-B475-7F77-8A17-520DFB731BBA}"/>
              </a:ext>
            </a:extLst>
          </p:cNvPr>
          <p:cNvSpPr>
            <a:spLocks noGrp="1"/>
          </p:cNvSpPr>
          <p:nvPr>
            <p:ph type="title"/>
          </p:nvPr>
        </p:nvSpPr>
        <p:spPr>
          <a:xfrm>
            <a:off x="1153618" y="1239927"/>
            <a:ext cx="4008586" cy="4680583"/>
          </a:xfrm>
        </p:spPr>
        <p:txBody>
          <a:bodyPr anchor="ctr">
            <a:normAutofit/>
          </a:bodyPr>
          <a:lstStyle/>
          <a:p>
            <a:r>
              <a:rPr lang="en-US"/>
              <a:t>Activity Description Continued</a:t>
            </a:r>
          </a:p>
        </p:txBody>
      </p:sp>
      <p:sp>
        <p:nvSpPr>
          <p:cNvPr id="3" name="Content Placeholder 2">
            <a:extLst>
              <a:ext uri="{FF2B5EF4-FFF2-40B4-BE49-F238E27FC236}">
                <a16:creationId xmlns:a16="http://schemas.microsoft.com/office/drawing/2014/main" id="{2847B621-0A8C-1F66-50A8-82DBB78AF1D8}"/>
              </a:ext>
            </a:extLst>
          </p:cNvPr>
          <p:cNvSpPr>
            <a:spLocks noGrp="1"/>
          </p:cNvSpPr>
          <p:nvPr>
            <p:ph idx="1"/>
          </p:nvPr>
        </p:nvSpPr>
        <p:spPr>
          <a:xfrm>
            <a:off x="5021705" y="937491"/>
            <a:ext cx="6242042" cy="4983020"/>
          </a:xfrm>
        </p:spPr>
        <p:txBody>
          <a:bodyPr vert="horz" lIns="91440" tIns="45720" rIns="91440" bIns="45720" rtlCol="0" anchor="ctr">
            <a:normAutofit/>
          </a:bodyPr>
          <a:lstStyle/>
          <a:p>
            <a:pPr marL="0" indent="0">
              <a:buNone/>
            </a:pPr>
            <a:r>
              <a:rPr lang="en-US" sz="2000" b="1">
                <a:latin typeface="Aptos Display"/>
                <a:cs typeface="Times New Roman"/>
              </a:rPr>
              <a:t>Wellness Carnival Stations</a:t>
            </a:r>
          </a:p>
          <a:p>
            <a:pPr lvl="1"/>
            <a:r>
              <a:rPr lang="en-US" sz="2000">
                <a:latin typeface="Aptos Display"/>
                <a:cs typeface="Times New Roman"/>
              </a:rPr>
              <a:t>Sharing Circle  </a:t>
            </a:r>
          </a:p>
          <a:p>
            <a:pPr lvl="1"/>
            <a:r>
              <a:rPr lang="en-US" sz="2000">
                <a:latin typeface="Aptos Display"/>
                <a:cs typeface="Times New Roman"/>
              </a:rPr>
              <a:t>Coping Skills Tool Kit Booth</a:t>
            </a:r>
          </a:p>
          <a:p>
            <a:pPr lvl="1"/>
            <a:r>
              <a:rPr lang="en-US" sz="2000">
                <a:latin typeface="Aptos Display"/>
                <a:cs typeface="Times New Roman"/>
              </a:rPr>
              <a:t>Circle of Support Station</a:t>
            </a:r>
          </a:p>
          <a:p>
            <a:pPr lvl="1"/>
            <a:r>
              <a:rPr lang="en-US" sz="2000">
                <a:latin typeface="Aptos Display"/>
                <a:cs typeface="Times New Roman"/>
              </a:rPr>
              <a:t>Gratitude Graffiti Wall</a:t>
            </a:r>
          </a:p>
          <a:p>
            <a:pPr lvl="1"/>
            <a:r>
              <a:rPr lang="en-US" sz="2000">
                <a:latin typeface="Aptos Display"/>
                <a:cs typeface="Times New Roman"/>
              </a:rPr>
              <a:t>Mindful Minute Zone</a:t>
            </a:r>
          </a:p>
          <a:p>
            <a:pPr lvl="1"/>
            <a:r>
              <a:rPr lang="en-US" sz="2000">
                <a:latin typeface="Aptos Display"/>
                <a:cs typeface="Times New Roman"/>
              </a:rPr>
              <a:t>Energy Reset Challenge</a:t>
            </a:r>
          </a:p>
          <a:p>
            <a:pPr lvl="1"/>
            <a:r>
              <a:rPr lang="en-US" sz="2000">
                <a:latin typeface="Aptos Display"/>
                <a:cs typeface="Times New Roman"/>
              </a:rPr>
              <a:t>Hope &amp; Strength Banner</a:t>
            </a:r>
          </a:p>
          <a:p>
            <a:pPr lvl="1"/>
            <a:r>
              <a:rPr lang="en-US" sz="2000">
                <a:latin typeface="Aptos Display"/>
                <a:cs typeface="Times New Roman"/>
              </a:rPr>
              <a:t>Kindness Mailbox</a:t>
            </a:r>
          </a:p>
          <a:p>
            <a:pPr lvl="1"/>
            <a:r>
              <a:rPr lang="en-US" sz="2000">
                <a:latin typeface="Aptos Display"/>
                <a:cs typeface="Times New Roman"/>
              </a:rPr>
              <a:t>Goal Tree</a:t>
            </a:r>
          </a:p>
          <a:p>
            <a:pPr lvl="1"/>
            <a:r>
              <a:rPr lang="en-US" sz="2000">
                <a:latin typeface="Aptos Display"/>
                <a:cs typeface="Times New Roman"/>
              </a:rPr>
              <a:t>Councilor Corner</a:t>
            </a:r>
          </a:p>
          <a:p>
            <a:pPr lvl="1"/>
            <a:r>
              <a:rPr lang="en-US" sz="2000">
                <a:latin typeface="Aptos Display"/>
                <a:cs typeface="Times New Roman"/>
              </a:rPr>
              <a:t>Resource booth</a:t>
            </a:r>
          </a:p>
        </p:txBody>
      </p:sp>
      <p:pic>
        <p:nvPicPr>
          <p:cNvPr id="4" name="Audio Recording Oct 23, 2025 at 6:07:02 AM">
            <a:hlinkClick r:id="" action="ppaction://media"/>
            <a:extLst>
              <a:ext uri="{FF2B5EF4-FFF2-40B4-BE49-F238E27FC236}">
                <a16:creationId xmlns:a16="http://schemas.microsoft.com/office/drawing/2014/main" id="{EE6156ED-135C-FDEF-312C-B9FA36E53F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78458" y="94865"/>
            <a:ext cx="812800" cy="812800"/>
          </a:xfrm>
          <a:prstGeom prst="rect">
            <a:avLst/>
          </a:prstGeom>
        </p:spPr>
      </p:pic>
    </p:spTree>
    <p:extLst>
      <p:ext uri="{BB962C8B-B14F-4D97-AF65-F5344CB8AC3E}">
        <p14:creationId xmlns:p14="http://schemas.microsoft.com/office/powerpoint/2010/main" val="235804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B3414-5B41-B5A4-7698-CBC01CC7A339}"/>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Floor map layout for Wellness Carnival</a:t>
            </a: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A0E569-52B0-7F9B-6FC6-3D9EC3324937}"/>
              </a:ext>
            </a:extLst>
          </p:cNvPr>
          <p:cNvSpPr txBox="1"/>
          <p:nvPr/>
        </p:nvSpPr>
        <p:spPr>
          <a:xfrm>
            <a:off x="793661" y="2599509"/>
            <a:ext cx="4530898" cy="363945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57150">
              <a:lnSpc>
                <a:spcPct val="90000"/>
              </a:lnSpc>
            </a:pPr>
            <a:r>
              <a:rPr lang="en-US" sz="2800">
                <a:latin typeface="Aptos Display"/>
                <a:cs typeface="Times New Roman"/>
              </a:rPr>
              <a:t>Open space can be used for the optional booths:</a:t>
            </a:r>
            <a:endParaRPr lang="en-US"/>
          </a:p>
          <a:p>
            <a:pPr marL="742950" lvl="1" indent="-228600">
              <a:lnSpc>
                <a:spcPct val="90000"/>
              </a:lnSpc>
              <a:spcBef>
                <a:spcPts val="500"/>
              </a:spcBef>
              <a:buFont typeface="Arial" panose="020B0604020202020204" pitchFamily="34" charset="0"/>
              <a:buChar char="•"/>
            </a:pPr>
            <a:r>
              <a:rPr lang="en-US" sz="2800">
                <a:latin typeface="Aptos Display"/>
                <a:cs typeface="Times New Roman"/>
              </a:rPr>
              <a:t>Councilor Corner</a:t>
            </a:r>
          </a:p>
          <a:p>
            <a:pPr marL="742950" lvl="1" indent="-228600">
              <a:lnSpc>
                <a:spcPct val="90000"/>
              </a:lnSpc>
              <a:spcBef>
                <a:spcPts val="500"/>
              </a:spcBef>
              <a:buFont typeface="Arial" panose="020B0604020202020204" pitchFamily="34" charset="0"/>
              <a:buChar char="•"/>
            </a:pPr>
            <a:r>
              <a:rPr lang="en-US" sz="2800">
                <a:latin typeface="Aptos Display"/>
                <a:cs typeface="Times New Roman"/>
              </a:rPr>
              <a:t>Resource booth</a:t>
            </a:r>
          </a:p>
          <a:p>
            <a:pPr marL="742950" lvl="1" indent="-228600">
              <a:lnSpc>
                <a:spcPct val="90000"/>
              </a:lnSpc>
              <a:buFont typeface="Arial" panose="020B0604020202020204" pitchFamily="34" charset="0"/>
              <a:buChar char="•"/>
            </a:pPr>
            <a:endParaRPr lang="en-US" sz="2000"/>
          </a:p>
        </p:txBody>
      </p:sp>
      <p:pic>
        <p:nvPicPr>
          <p:cNvPr id="7" name="Content Placeholder 6" descr="A diagram of a basketball court&#10;&#10;AI-generated content may be incorrect.">
            <a:extLst>
              <a:ext uri="{FF2B5EF4-FFF2-40B4-BE49-F238E27FC236}">
                <a16:creationId xmlns:a16="http://schemas.microsoft.com/office/drawing/2014/main" id="{A80CB606-C670-9EDE-BC86-A1BF6A444C09}"/>
              </a:ext>
            </a:extLst>
          </p:cNvPr>
          <p:cNvPicPr>
            <a:picLocks noGrp="1" noChangeAspect="1"/>
          </p:cNvPicPr>
          <p:nvPr>
            <p:ph idx="1"/>
          </p:nvPr>
        </p:nvPicPr>
        <p:blipFill>
          <a:blip r:embed="rId4"/>
          <a:srcRect r="7442"/>
          <a:stretch>
            <a:fillRect/>
          </a:stretch>
        </p:blipFill>
        <p:spPr>
          <a:xfrm>
            <a:off x="5911532" y="2484255"/>
            <a:ext cx="5150277" cy="3714244"/>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Recording Oct 23, 2025 at 6:07:37 AM">
            <a:hlinkClick r:id="" action="ppaction://media"/>
            <a:extLst>
              <a:ext uri="{FF2B5EF4-FFF2-40B4-BE49-F238E27FC236}">
                <a16:creationId xmlns:a16="http://schemas.microsoft.com/office/drawing/2014/main" id="{08AA812B-ED92-9F98-D45C-7F06F0CB67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3091" y="114359"/>
            <a:ext cx="812800" cy="812800"/>
          </a:xfrm>
          <a:prstGeom prst="rect">
            <a:avLst/>
          </a:prstGeom>
        </p:spPr>
      </p:pic>
    </p:spTree>
    <p:extLst>
      <p:ext uri="{BB962C8B-B14F-4D97-AF65-F5344CB8AC3E}">
        <p14:creationId xmlns:p14="http://schemas.microsoft.com/office/powerpoint/2010/main" val="22512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D6258-61B4-6959-2076-C7BB78920199}"/>
              </a:ext>
            </a:extLst>
          </p:cNvPr>
          <p:cNvSpPr>
            <a:spLocks noGrp="1"/>
          </p:cNvSpPr>
          <p:nvPr>
            <p:ph type="title"/>
          </p:nvPr>
        </p:nvSpPr>
        <p:spPr>
          <a:xfrm>
            <a:off x="1043631" y="809898"/>
            <a:ext cx="9942716" cy="1554480"/>
          </a:xfrm>
        </p:spPr>
        <p:txBody>
          <a:bodyPr anchor="ctr">
            <a:normAutofit/>
          </a:bodyPr>
          <a:lstStyle/>
          <a:p>
            <a:r>
              <a:rPr lang="en-US" sz="4800"/>
              <a:t>Activity Goals</a:t>
            </a:r>
          </a:p>
        </p:txBody>
      </p:sp>
      <p:sp>
        <p:nvSpPr>
          <p:cNvPr id="3" name="Content Placeholder 2">
            <a:extLst>
              <a:ext uri="{FF2B5EF4-FFF2-40B4-BE49-F238E27FC236}">
                <a16:creationId xmlns:a16="http://schemas.microsoft.com/office/drawing/2014/main" id="{AA0D1CAB-DF9B-CFF7-5281-87757D9F0459}"/>
              </a:ext>
            </a:extLst>
          </p:cNvPr>
          <p:cNvSpPr>
            <a:spLocks noGrp="1"/>
          </p:cNvSpPr>
          <p:nvPr>
            <p:ph idx="1"/>
          </p:nvPr>
        </p:nvSpPr>
        <p:spPr>
          <a:xfrm>
            <a:off x="838284" y="2710359"/>
            <a:ext cx="9941319" cy="3124658"/>
          </a:xfrm>
        </p:spPr>
        <p:txBody>
          <a:bodyPr vert="horz" lIns="91440" tIns="45720" rIns="91440" bIns="45720" rtlCol="0" anchor="ctr">
            <a:normAutofit/>
          </a:bodyPr>
          <a:lstStyle/>
          <a:p>
            <a:r>
              <a:rPr lang="en-US" sz="2400"/>
              <a:t>Encouraging empathy and connection among students </a:t>
            </a:r>
          </a:p>
          <a:p>
            <a:r>
              <a:rPr lang="en-US" sz="2400"/>
              <a:t>Promote that small acts of kindness can go along way</a:t>
            </a:r>
          </a:p>
          <a:p>
            <a:r>
              <a:rPr lang="en-US" sz="2400">
                <a:ea typeface="+mn-lt"/>
                <a:cs typeface="+mn-lt"/>
              </a:rPr>
              <a:t>Provide tools for recognizing signs of distress in peers</a:t>
            </a:r>
            <a:endParaRPr lang="en-US" sz="2400"/>
          </a:p>
          <a:p>
            <a:r>
              <a:rPr lang="en-US" sz="2400">
                <a:ea typeface="+mn-lt"/>
                <a:cs typeface="+mn-lt"/>
              </a:rPr>
              <a:t>Normalize conversations about mental health and suicide prevention</a:t>
            </a:r>
            <a:endParaRPr lang="en-US" sz="2400"/>
          </a:p>
          <a:p>
            <a:r>
              <a:rPr lang="en-US" sz="2400">
                <a:ea typeface="+mn-lt"/>
                <a:cs typeface="+mn-lt"/>
              </a:rPr>
              <a:t>Foster a sense of belonging and hope within the school community.</a:t>
            </a:r>
            <a:endParaRPr lang="en-US" sz="2400"/>
          </a:p>
        </p:txBody>
      </p:sp>
      <p:cxnSp>
        <p:nvCxnSpPr>
          <p:cNvPr id="51" name="Straight Connector 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udio Recording Oct 23, 2025 at 6:08:42 AM">
            <a:hlinkClick r:id="" action="ppaction://media"/>
            <a:extLst>
              <a:ext uri="{FF2B5EF4-FFF2-40B4-BE49-F238E27FC236}">
                <a16:creationId xmlns:a16="http://schemas.microsoft.com/office/drawing/2014/main" id="{A4B9A781-0C4B-CCBF-DC67-9D31EBD055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34567" y="78350"/>
            <a:ext cx="812800" cy="812800"/>
          </a:xfrm>
          <a:prstGeom prst="rect">
            <a:avLst/>
          </a:prstGeom>
        </p:spPr>
      </p:pic>
    </p:spTree>
    <p:extLst>
      <p:ext uri="{BB962C8B-B14F-4D97-AF65-F5344CB8AC3E}">
        <p14:creationId xmlns:p14="http://schemas.microsoft.com/office/powerpoint/2010/main" val="81710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649D1-B832-444C-5FBA-1B08A131C54D}"/>
              </a:ext>
            </a:extLst>
          </p:cNvPr>
          <p:cNvSpPr>
            <a:spLocks noGrp="1"/>
          </p:cNvSpPr>
          <p:nvPr>
            <p:ph type="title"/>
          </p:nvPr>
        </p:nvSpPr>
        <p:spPr>
          <a:xfrm>
            <a:off x="1008184" y="174032"/>
            <a:ext cx="10175631" cy="686251"/>
          </a:xfrm>
        </p:spPr>
        <p:txBody>
          <a:bodyPr anchor="ctr">
            <a:normAutofit/>
          </a:bodyPr>
          <a:lstStyle/>
          <a:p>
            <a:pPr algn="ctr"/>
            <a:r>
              <a:rPr lang="en-US" sz="4000"/>
              <a:t>Program of Studies (POS) Connections</a:t>
            </a:r>
          </a:p>
        </p:txBody>
      </p:sp>
      <p:sp>
        <p:nvSpPr>
          <p:cNvPr id="3" name="Content Placeholder 2">
            <a:extLst>
              <a:ext uri="{FF2B5EF4-FFF2-40B4-BE49-F238E27FC236}">
                <a16:creationId xmlns:a16="http://schemas.microsoft.com/office/drawing/2014/main" id="{F2DFC950-818D-A3D3-1F29-18AB39AFB8B8}"/>
              </a:ext>
            </a:extLst>
          </p:cNvPr>
          <p:cNvSpPr>
            <a:spLocks noGrp="1"/>
          </p:cNvSpPr>
          <p:nvPr>
            <p:ph idx="1"/>
          </p:nvPr>
        </p:nvSpPr>
        <p:spPr>
          <a:xfrm>
            <a:off x="1008184" y="1459907"/>
            <a:ext cx="10175630" cy="767904"/>
          </a:xfrm>
        </p:spPr>
        <p:txBody>
          <a:bodyPr vert="horz" lIns="91440" tIns="45720" rIns="91440" bIns="45720" rtlCol="0" anchor="ctr">
            <a:normAutofit/>
          </a:bodyPr>
          <a:lstStyle/>
          <a:p>
            <a:pPr marL="0" indent="0" algn="ctr">
              <a:buNone/>
            </a:pPr>
            <a:endParaRPr lang="en-US" sz="2000">
              <a:latin typeface="Times New Roman"/>
              <a:cs typeface="Times New Roman"/>
            </a:endParaRPr>
          </a:p>
          <a:p>
            <a:pPr lvl="1" algn="ctr"/>
            <a:endParaRPr lang="en-US" sz="2000"/>
          </a:p>
          <a:p>
            <a:pPr lvl="1" algn="ctr"/>
            <a:endParaRPr lang="en-US" sz="2000"/>
          </a:p>
        </p:txBody>
      </p:sp>
      <p:graphicFrame>
        <p:nvGraphicFramePr>
          <p:cNvPr id="5" name="Table 4">
            <a:extLst>
              <a:ext uri="{FF2B5EF4-FFF2-40B4-BE49-F238E27FC236}">
                <a16:creationId xmlns:a16="http://schemas.microsoft.com/office/drawing/2014/main" id="{AE316886-7C29-F732-AAA8-52174493A8CC}"/>
              </a:ext>
            </a:extLst>
          </p:cNvPr>
          <p:cNvGraphicFramePr>
            <a:graphicFrameLocks noGrp="1"/>
          </p:cNvGraphicFramePr>
          <p:nvPr>
            <p:extLst>
              <p:ext uri="{D42A27DB-BD31-4B8C-83A1-F6EECF244321}">
                <p14:modId xmlns:p14="http://schemas.microsoft.com/office/powerpoint/2010/main" val="649509734"/>
              </p:ext>
            </p:extLst>
          </p:nvPr>
        </p:nvGraphicFramePr>
        <p:xfrm>
          <a:off x="374754" y="1034321"/>
          <a:ext cx="11527436" cy="5649641"/>
        </p:xfrm>
        <a:graphic>
          <a:graphicData uri="http://schemas.openxmlformats.org/drawingml/2006/table">
            <a:tbl>
              <a:tblPr firstRow="1" bandRow="1">
                <a:tableStyleId>{3B4B98B0-60AC-42C2-AFA5-B58CD77FA1E5}</a:tableStyleId>
              </a:tblPr>
              <a:tblGrid>
                <a:gridCol w="1174980">
                  <a:extLst>
                    <a:ext uri="{9D8B030D-6E8A-4147-A177-3AD203B41FA5}">
                      <a16:colId xmlns:a16="http://schemas.microsoft.com/office/drawing/2014/main" val="3651478352"/>
                    </a:ext>
                  </a:extLst>
                </a:gridCol>
                <a:gridCol w="1651479">
                  <a:extLst>
                    <a:ext uri="{9D8B030D-6E8A-4147-A177-3AD203B41FA5}">
                      <a16:colId xmlns:a16="http://schemas.microsoft.com/office/drawing/2014/main" val="3306041073"/>
                    </a:ext>
                  </a:extLst>
                </a:gridCol>
                <a:gridCol w="2442237">
                  <a:extLst>
                    <a:ext uri="{9D8B030D-6E8A-4147-A177-3AD203B41FA5}">
                      <a16:colId xmlns:a16="http://schemas.microsoft.com/office/drawing/2014/main" val="4212043977"/>
                    </a:ext>
                  </a:extLst>
                </a:gridCol>
                <a:gridCol w="1799666">
                  <a:extLst>
                    <a:ext uri="{9D8B030D-6E8A-4147-A177-3AD203B41FA5}">
                      <a16:colId xmlns:a16="http://schemas.microsoft.com/office/drawing/2014/main" val="4211461511"/>
                    </a:ext>
                  </a:extLst>
                </a:gridCol>
                <a:gridCol w="2430740">
                  <a:extLst>
                    <a:ext uri="{9D8B030D-6E8A-4147-A177-3AD203B41FA5}">
                      <a16:colId xmlns:a16="http://schemas.microsoft.com/office/drawing/2014/main" val="4148516911"/>
                    </a:ext>
                  </a:extLst>
                </a:gridCol>
                <a:gridCol w="2028334">
                  <a:extLst>
                    <a:ext uri="{9D8B030D-6E8A-4147-A177-3AD203B41FA5}">
                      <a16:colId xmlns:a16="http://schemas.microsoft.com/office/drawing/2014/main" val="2535510682"/>
                    </a:ext>
                  </a:extLst>
                </a:gridCol>
              </a:tblGrid>
              <a:tr h="282313">
                <a:tc>
                  <a:txBody>
                    <a:bodyPr/>
                    <a:lstStyle/>
                    <a:p>
                      <a:pPr>
                        <a:buNone/>
                      </a:pPr>
                      <a:r>
                        <a:rPr lang="en-US" sz="700" b="1" cap="none" spc="0">
                          <a:solidFill>
                            <a:schemeClr val="tx1"/>
                          </a:solidFill>
                        </a:rPr>
                        <a:t>Station Name</a:t>
                      </a:r>
                      <a:endParaRPr lang="en-US" sz="700" cap="none" spc="0">
                        <a:solidFill>
                          <a:schemeClr val="tx1"/>
                        </a:solidFill>
                      </a:endParaRPr>
                    </a:p>
                  </a:txBody>
                  <a:tcPr marL="27819" marR="6636" marT="21399" marB="21399" anchor="ctr"/>
                </a:tc>
                <a:tc>
                  <a:txBody>
                    <a:bodyPr/>
                    <a:lstStyle/>
                    <a:p>
                      <a:pPr>
                        <a:buNone/>
                      </a:pPr>
                      <a:r>
                        <a:rPr lang="en-US" sz="700" b="1" cap="none" spc="0">
                          <a:solidFill>
                            <a:schemeClr val="tx1"/>
                          </a:solidFill>
                        </a:rPr>
                        <a:t>Purpose</a:t>
                      </a:r>
                      <a:endParaRPr lang="en-US" sz="700" cap="none" spc="0">
                        <a:solidFill>
                          <a:schemeClr val="tx1"/>
                        </a:solidFill>
                      </a:endParaRPr>
                    </a:p>
                  </a:txBody>
                  <a:tcPr marL="27819" marR="6636" marT="21399" marB="21399" anchor="ctr"/>
                </a:tc>
                <a:tc>
                  <a:txBody>
                    <a:bodyPr/>
                    <a:lstStyle/>
                    <a:p>
                      <a:pPr>
                        <a:buNone/>
                      </a:pPr>
                      <a:r>
                        <a:rPr lang="en-US" sz="700" b="1" cap="none" spc="0">
                          <a:solidFill>
                            <a:schemeClr val="tx1"/>
                          </a:solidFill>
                        </a:rPr>
                        <a:t>Grade 6 Outcomes</a:t>
                      </a:r>
                      <a:endParaRPr lang="en-US" sz="700" cap="none" spc="0">
                        <a:solidFill>
                          <a:schemeClr val="tx1"/>
                        </a:solidFill>
                      </a:endParaRPr>
                    </a:p>
                  </a:txBody>
                  <a:tcPr marL="27819" marR="6636" marT="21399" marB="21399" anchor="ctr"/>
                </a:tc>
                <a:tc>
                  <a:txBody>
                    <a:bodyPr/>
                    <a:lstStyle/>
                    <a:p>
                      <a:pPr>
                        <a:buNone/>
                      </a:pPr>
                      <a:r>
                        <a:rPr lang="en-US" sz="700" b="1" cap="none" spc="0">
                          <a:solidFill>
                            <a:schemeClr val="tx1"/>
                          </a:solidFill>
                        </a:rPr>
                        <a:t>Grade 7 Outcomes</a:t>
                      </a:r>
                      <a:endParaRPr lang="en-US" sz="700" cap="none" spc="0">
                        <a:solidFill>
                          <a:schemeClr val="tx1"/>
                        </a:solidFill>
                      </a:endParaRPr>
                    </a:p>
                  </a:txBody>
                  <a:tcPr marL="27819" marR="6636" marT="21399" marB="21399" anchor="ctr"/>
                </a:tc>
                <a:tc>
                  <a:txBody>
                    <a:bodyPr/>
                    <a:lstStyle/>
                    <a:p>
                      <a:pPr>
                        <a:buNone/>
                      </a:pPr>
                      <a:r>
                        <a:rPr lang="en-US" sz="700" b="1" cap="none" spc="0">
                          <a:solidFill>
                            <a:schemeClr val="tx1"/>
                          </a:solidFill>
                        </a:rPr>
                        <a:t>Grade 8 Outcomes</a:t>
                      </a:r>
                      <a:endParaRPr lang="en-US" sz="700" cap="none" spc="0">
                        <a:solidFill>
                          <a:schemeClr val="tx1"/>
                        </a:solidFill>
                      </a:endParaRPr>
                    </a:p>
                  </a:txBody>
                  <a:tcPr marL="27819" marR="6636" marT="21399" marB="21399" anchor="ctr"/>
                </a:tc>
                <a:tc>
                  <a:txBody>
                    <a:bodyPr/>
                    <a:lstStyle/>
                    <a:p>
                      <a:pPr>
                        <a:buNone/>
                      </a:pPr>
                      <a:r>
                        <a:rPr lang="en-US" sz="700" b="1" cap="none" spc="0">
                          <a:solidFill>
                            <a:schemeClr val="tx1"/>
                          </a:solidFill>
                        </a:rPr>
                        <a:t>Grade 9 Outcomes</a:t>
                      </a:r>
                      <a:endParaRPr lang="en-US" sz="700" cap="none" spc="0">
                        <a:solidFill>
                          <a:schemeClr val="tx1"/>
                        </a:solidFill>
                      </a:endParaRPr>
                    </a:p>
                  </a:txBody>
                  <a:tcPr marL="27819" marR="6636" marT="21399" marB="21399" anchor="ctr"/>
                </a:tc>
                <a:extLst>
                  <a:ext uri="{0D108BD9-81ED-4DB2-BD59-A6C34878D82A}">
                    <a16:rowId xmlns:a16="http://schemas.microsoft.com/office/drawing/2014/main" val="4182365193"/>
                  </a:ext>
                </a:extLst>
              </a:tr>
              <a:tr h="456304">
                <a:tc>
                  <a:txBody>
                    <a:bodyPr/>
                    <a:lstStyle/>
                    <a:p>
                      <a:pPr>
                        <a:buNone/>
                      </a:pPr>
                      <a:r>
                        <a:rPr lang="en-US" sz="700" b="1" cap="none" spc="0">
                          <a:solidFill>
                            <a:schemeClr val="tx1"/>
                          </a:solidFill>
                        </a:rPr>
                        <a:t>Sharing Circle</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Build communication, empathy, and help-seeking skills through Indigenous education methods</a:t>
                      </a:r>
                    </a:p>
                  </a:txBody>
                  <a:tcPr marL="27819" marR="6636" marT="21399" marB="21399" anchor="ctr"/>
                </a:tc>
                <a:tc>
                  <a:txBody>
                    <a:bodyPr/>
                    <a:lstStyle/>
                    <a:p>
                      <a:pPr>
                        <a:buNone/>
                      </a:pPr>
                      <a:r>
                        <a:rPr lang="en-US" sz="700" b="1" cap="none" spc="0">
                          <a:solidFill>
                            <a:schemeClr val="tx1"/>
                          </a:solidFill>
                        </a:rPr>
                        <a:t>R-6.2:</a:t>
                      </a:r>
                      <a:r>
                        <a:rPr lang="en-US" sz="700" cap="none" spc="0">
                          <a:solidFill>
                            <a:schemeClr val="tx1"/>
                          </a:solidFill>
                        </a:rPr>
                        <a:t> Identify the qualities of positive relationships. </a:t>
                      </a:r>
                      <a:r>
                        <a:rPr lang="en-US" sz="700" b="1" cap="none" spc="0">
                          <a:solidFill>
                            <a:schemeClr val="tx1"/>
                          </a:solidFill>
                        </a:rPr>
                        <a:t>W-6.8:</a:t>
                      </a:r>
                      <a:r>
                        <a:rPr lang="en-US" sz="700" cap="none" spc="0">
                          <a:solidFill>
                            <a:schemeClr val="tx1"/>
                          </a:solidFill>
                        </a:rPr>
                        <a:t> Identify healthy ways of expressing feelings.</a:t>
                      </a:r>
                    </a:p>
                  </a:txBody>
                  <a:tcPr marL="27819" marR="6636" marT="21399" marB="21399" anchor="ctr"/>
                </a:tc>
                <a:tc>
                  <a:txBody>
                    <a:bodyPr/>
                    <a:lstStyle/>
                    <a:p>
                      <a:pPr>
                        <a:buNone/>
                      </a:pPr>
                      <a:r>
                        <a:rPr lang="en-US" sz="700" b="1" cap="none" spc="0">
                          <a:solidFill>
                            <a:schemeClr val="tx1"/>
                          </a:solidFill>
                        </a:rPr>
                        <a:t>R-7.4:</a:t>
                      </a:r>
                      <a:r>
                        <a:rPr lang="en-US" sz="700" cap="none" spc="0">
                          <a:solidFill>
                            <a:schemeClr val="tx1"/>
                          </a:solidFill>
                        </a:rPr>
                        <a:t> Demonstrate empathy and support for others.</a:t>
                      </a:r>
                    </a:p>
                  </a:txBody>
                  <a:tcPr marL="27819" marR="6636" marT="21399" marB="21399" anchor="ctr"/>
                </a:tc>
                <a:tc>
                  <a:txBody>
                    <a:bodyPr/>
                    <a:lstStyle/>
                    <a:p>
                      <a:pPr>
                        <a:buNone/>
                      </a:pPr>
                      <a:r>
                        <a:rPr lang="en-US" sz="700" b="1" cap="none" spc="0">
                          <a:solidFill>
                            <a:schemeClr val="tx1"/>
                          </a:solidFill>
                        </a:rPr>
                        <a:t>R-8.3:</a:t>
                      </a:r>
                      <a:r>
                        <a:rPr lang="en-US" sz="700" cap="none" spc="0">
                          <a:solidFill>
                            <a:schemeClr val="tx1"/>
                          </a:solidFill>
                        </a:rPr>
                        <a:t> Identify sources of support and develop strategies for seeking help.</a:t>
                      </a:r>
                    </a:p>
                  </a:txBody>
                  <a:tcPr marL="27819" marR="6636" marT="21399" marB="21399" anchor="ctr"/>
                </a:tc>
                <a:tc>
                  <a:txBody>
                    <a:bodyPr/>
                    <a:lstStyle/>
                    <a:p>
                      <a:pPr>
                        <a:buNone/>
                      </a:pPr>
                      <a:r>
                        <a:rPr lang="en-US" sz="700" b="1" cap="none" spc="0">
                          <a:solidFill>
                            <a:schemeClr val="tx1"/>
                          </a:solidFill>
                        </a:rPr>
                        <a:t>R-9.3:</a:t>
                      </a:r>
                      <a:r>
                        <a:rPr lang="en-US" sz="700" cap="none" spc="0">
                          <a:solidFill>
                            <a:schemeClr val="tx1"/>
                          </a:solidFill>
                        </a:rPr>
                        <a:t> Identify signs of emotional distress and how to access support.</a:t>
                      </a:r>
                    </a:p>
                  </a:txBody>
                  <a:tcPr marL="27819" marR="6636" marT="21399" marB="21399" anchor="ctr"/>
                </a:tc>
                <a:extLst>
                  <a:ext uri="{0D108BD9-81ED-4DB2-BD59-A6C34878D82A}">
                    <a16:rowId xmlns:a16="http://schemas.microsoft.com/office/drawing/2014/main" val="3897542667"/>
                  </a:ext>
                </a:extLst>
              </a:tr>
              <a:tr h="630296">
                <a:tc>
                  <a:txBody>
                    <a:bodyPr/>
                    <a:lstStyle/>
                    <a:p>
                      <a:pPr>
                        <a:buNone/>
                      </a:pPr>
                      <a:r>
                        <a:rPr lang="en-US" sz="700" b="1" cap="none" spc="0">
                          <a:solidFill>
                            <a:schemeClr val="tx1"/>
                          </a:solidFill>
                        </a:rPr>
                        <a:t>Coping Skills Toolkit</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Recognize healthy stress management and resilience strategies.</a:t>
                      </a:r>
                    </a:p>
                  </a:txBody>
                  <a:tcPr marL="27819" marR="6636" marT="21399" marB="21399" anchor="ctr"/>
                </a:tc>
                <a:tc>
                  <a:txBody>
                    <a:bodyPr/>
                    <a:lstStyle/>
                    <a:p>
                      <a:pPr>
                        <a:buNone/>
                      </a:pPr>
                      <a:r>
                        <a:rPr lang="en-US" sz="700" b="1" cap="none" spc="0">
                          <a:solidFill>
                            <a:schemeClr val="tx1"/>
                          </a:solidFill>
                        </a:rPr>
                        <a:t>W-6.9:</a:t>
                      </a:r>
                      <a:r>
                        <a:rPr lang="en-US" sz="700" cap="none" spc="0">
                          <a:solidFill>
                            <a:schemeClr val="tx1"/>
                          </a:solidFill>
                        </a:rPr>
                        <a:t> Identify positive methods of dealing with stress.</a:t>
                      </a:r>
                    </a:p>
                  </a:txBody>
                  <a:tcPr marL="27819" marR="6636" marT="21399" marB="21399" anchor="ctr"/>
                </a:tc>
                <a:tc>
                  <a:txBody>
                    <a:bodyPr/>
                    <a:lstStyle/>
                    <a:p>
                      <a:pPr>
                        <a:buNone/>
                      </a:pPr>
                      <a:r>
                        <a:rPr lang="en-US" sz="700" b="1" cap="none" spc="0">
                          <a:solidFill>
                            <a:schemeClr val="tx1"/>
                          </a:solidFill>
                        </a:rPr>
                        <a:t>W-7.3:</a:t>
                      </a:r>
                      <a:r>
                        <a:rPr lang="en-US" sz="700" cap="none" spc="0">
                          <a:solidFill>
                            <a:schemeClr val="tx1"/>
                          </a:solidFill>
                        </a:rPr>
                        <a:t> Apply strategies to manage stress effectively.</a:t>
                      </a:r>
                    </a:p>
                  </a:txBody>
                  <a:tcPr marL="27819" marR="6636" marT="21399" marB="21399" anchor="ctr"/>
                </a:tc>
                <a:tc>
                  <a:txBody>
                    <a:bodyPr/>
                    <a:lstStyle/>
                    <a:p>
                      <a:pPr>
                        <a:buNone/>
                      </a:pPr>
                      <a:r>
                        <a:rPr lang="en-US" sz="700" b="1" cap="none" spc="0">
                          <a:solidFill>
                            <a:schemeClr val="tx1"/>
                          </a:solidFill>
                        </a:rPr>
                        <a:t>W-8.1:</a:t>
                      </a:r>
                      <a:r>
                        <a:rPr lang="en-US" sz="700" cap="none" spc="0">
                          <a:solidFill>
                            <a:schemeClr val="tx1"/>
                          </a:solidFill>
                        </a:rPr>
                        <a:t> Demonstrate self-awareness and manage feelings in healthful ways.</a:t>
                      </a:r>
                    </a:p>
                  </a:txBody>
                  <a:tcPr marL="27819" marR="6636" marT="21399" marB="21399" anchor="ctr"/>
                </a:tc>
                <a:tc>
                  <a:txBody>
                    <a:bodyPr/>
                    <a:lstStyle/>
                    <a:p>
                      <a:pPr>
                        <a:buNone/>
                      </a:pPr>
                      <a:r>
                        <a:rPr lang="en-US" sz="700" b="1" cap="none" spc="0">
                          <a:solidFill>
                            <a:schemeClr val="tx1"/>
                          </a:solidFill>
                        </a:rPr>
                        <a:t>W-9.3:</a:t>
                      </a:r>
                      <a:r>
                        <a:rPr lang="en-US" sz="700" cap="none" spc="0">
                          <a:solidFill>
                            <a:schemeClr val="tx1"/>
                          </a:solidFill>
                        </a:rPr>
                        <a:t> Apply strategies to develop resilience and manage stress and change.</a:t>
                      </a:r>
                    </a:p>
                  </a:txBody>
                  <a:tcPr marL="27819" marR="6636" marT="21399" marB="21399" anchor="ctr"/>
                </a:tc>
                <a:extLst>
                  <a:ext uri="{0D108BD9-81ED-4DB2-BD59-A6C34878D82A}">
                    <a16:rowId xmlns:a16="http://schemas.microsoft.com/office/drawing/2014/main" val="1687669053"/>
                  </a:ext>
                </a:extLst>
              </a:tr>
              <a:tr h="456304">
                <a:tc>
                  <a:txBody>
                    <a:bodyPr/>
                    <a:lstStyle/>
                    <a:p>
                      <a:pPr>
                        <a:buNone/>
                      </a:pPr>
                      <a:r>
                        <a:rPr lang="en-US" sz="700" b="1" cap="none" spc="0">
                          <a:solidFill>
                            <a:schemeClr val="tx1"/>
                          </a:solidFill>
                        </a:rPr>
                        <a:t>Circle of Support Station</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Identify safe, supportive people and community resources.</a:t>
                      </a:r>
                    </a:p>
                  </a:txBody>
                  <a:tcPr marL="27819" marR="6636" marT="21399" marB="21399" anchor="ctr"/>
                </a:tc>
                <a:tc>
                  <a:txBody>
                    <a:bodyPr/>
                    <a:lstStyle/>
                    <a:p>
                      <a:pPr>
                        <a:buNone/>
                      </a:pPr>
                      <a:r>
                        <a:rPr lang="en-US" sz="700" b="1" cap="none" spc="0">
                          <a:solidFill>
                            <a:schemeClr val="tx1"/>
                          </a:solidFill>
                        </a:rPr>
                        <a:t>R-6.5:</a:t>
                      </a:r>
                      <a:r>
                        <a:rPr lang="en-US" sz="700" cap="none" spc="0">
                          <a:solidFill>
                            <a:schemeClr val="tx1"/>
                          </a:solidFill>
                        </a:rPr>
                        <a:t> Identify appropriate sources of help and support.</a:t>
                      </a:r>
                    </a:p>
                  </a:txBody>
                  <a:tcPr marL="27819" marR="6636" marT="21399" marB="21399" anchor="ctr"/>
                </a:tc>
                <a:tc>
                  <a:txBody>
                    <a:bodyPr/>
                    <a:lstStyle/>
                    <a:p>
                      <a:pPr>
                        <a:buNone/>
                      </a:pPr>
                      <a:r>
                        <a:rPr lang="en-US" sz="700" b="1" cap="none" spc="0">
                          <a:solidFill>
                            <a:schemeClr val="tx1"/>
                          </a:solidFill>
                        </a:rPr>
                        <a:t>R-7.3:</a:t>
                      </a:r>
                      <a:r>
                        <a:rPr lang="en-US" sz="700" cap="none" spc="0">
                          <a:solidFill>
                            <a:schemeClr val="tx1"/>
                          </a:solidFill>
                        </a:rPr>
                        <a:t> Identify characteristics of supportive relationships.</a:t>
                      </a:r>
                    </a:p>
                  </a:txBody>
                  <a:tcPr marL="27819" marR="6636" marT="21399" marB="21399" anchor="ctr"/>
                </a:tc>
                <a:tc>
                  <a:txBody>
                    <a:bodyPr/>
                    <a:lstStyle/>
                    <a:p>
                      <a:pPr>
                        <a:buNone/>
                      </a:pPr>
                      <a:r>
                        <a:rPr lang="en-US" sz="700" b="1" cap="none" spc="0">
                          <a:solidFill>
                            <a:schemeClr val="tx1"/>
                          </a:solidFill>
                        </a:rPr>
                        <a:t>R-8.3:</a:t>
                      </a:r>
                      <a:r>
                        <a:rPr lang="en-US" sz="700" cap="none" spc="0">
                          <a:solidFill>
                            <a:schemeClr val="tx1"/>
                          </a:solidFill>
                        </a:rPr>
                        <a:t> Identify sources of personal support and develop strategies for seeking help.</a:t>
                      </a:r>
                    </a:p>
                  </a:txBody>
                  <a:tcPr marL="27819" marR="6636" marT="21399" marB="21399" anchor="ctr"/>
                </a:tc>
                <a:tc>
                  <a:txBody>
                    <a:bodyPr/>
                    <a:lstStyle/>
                    <a:p>
                      <a:pPr>
                        <a:buNone/>
                      </a:pPr>
                      <a:r>
                        <a:rPr lang="en-US" sz="700" b="1" cap="none" spc="0">
                          <a:solidFill>
                            <a:schemeClr val="tx1"/>
                          </a:solidFill>
                        </a:rPr>
                        <a:t>R-9.4:</a:t>
                      </a:r>
                      <a:r>
                        <a:rPr lang="en-US" sz="700" cap="none" spc="0">
                          <a:solidFill>
                            <a:schemeClr val="tx1"/>
                          </a:solidFill>
                        </a:rPr>
                        <a:t> Identify community agencies and resources for support in crisis situations.</a:t>
                      </a:r>
                    </a:p>
                  </a:txBody>
                  <a:tcPr marL="27819" marR="6636" marT="21399" marB="21399" anchor="ctr"/>
                </a:tc>
                <a:extLst>
                  <a:ext uri="{0D108BD9-81ED-4DB2-BD59-A6C34878D82A}">
                    <a16:rowId xmlns:a16="http://schemas.microsoft.com/office/drawing/2014/main" val="2975988038"/>
                  </a:ext>
                </a:extLst>
              </a:tr>
              <a:tr h="456304">
                <a:tc>
                  <a:txBody>
                    <a:bodyPr/>
                    <a:lstStyle/>
                    <a:p>
                      <a:pPr>
                        <a:buNone/>
                      </a:pPr>
                      <a:r>
                        <a:rPr lang="en-US" sz="700" b="1" cap="none" spc="0">
                          <a:solidFill>
                            <a:schemeClr val="tx1"/>
                          </a:solidFill>
                        </a:rPr>
                        <a:t>Gratitude Graffiti Wall</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Cultivate positive mental health through gratitude.</a:t>
                      </a:r>
                    </a:p>
                  </a:txBody>
                  <a:tcPr marL="27819" marR="6636" marT="21399" marB="21399" anchor="ctr"/>
                </a:tc>
                <a:tc>
                  <a:txBody>
                    <a:bodyPr/>
                    <a:lstStyle/>
                    <a:p>
                      <a:pPr>
                        <a:buNone/>
                      </a:pPr>
                      <a:r>
                        <a:rPr lang="en-US" sz="700" b="1" cap="none" spc="0">
                          <a:solidFill>
                            <a:schemeClr val="tx1"/>
                          </a:solidFill>
                        </a:rPr>
                        <a:t>W-6.7:</a:t>
                      </a:r>
                      <a:r>
                        <a:rPr lang="en-US" sz="700" cap="none" spc="0">
                          <a:solidFill>
                            <a:schemeClr val="tx1"/>
                          </a:solidFill>
                        </a:rPr>
                        <a:t> Describe ways to build self-esteem.</a:t>
                      </a:r>
                    </a:p>
                  </a:txBody>
                  <a:tcPr marL="27819" marR="6636" marT="21399" marB="21399" anchor="ctr"/>
                </a:tc>
                <a:tc>
                  <a:txBody>
                    <a:bodyPr/>
                    <a:lstStyle/>
                    <a:p>
                      <a:pPr>
                        <a:buNone/>
                      </a:pPr>
                      <a:r>
                        <a:rPr lang="en-US" sz="700" b="1" cap="none" spc="0">
                          <a:solidFill>
                            <a:schemeClr val="tx1"/>
                          </a:solidFill>
                        </a:rPr>
                        <a:t>W-7.1:</a:t>
                      </a:r>
                      <a:r>
                        <a:rPr lang="en-US" sz="700" cap="none" spc="0">
                          <a:solidFill>
                            <a:schemeClr val="tx1"/>
                          </a:solidFill>
                        </a:rPr>
                        <a:t> Recognize personal strengths and achievements.</a:t>
                      </a:r>
                    </a:p>
                  </a:txBody>
                  <a:tcPr marL="27819" marR="6636" marT="21399" marB="21399" anchor="ctr"/>
                </a:tc>
                <a:tc>
                  <a:txBody>
                    <a:bodyPr/>
                    <a:lstStyle/>
                    <a:p>
                      <a:pPr>
                        <a:buNone/>
                      </a:pPr>
                      <a:r>
                        <a:rPr lang="en-US" sz="700" b="1" cap="none" spc="0">
                          <a:solidFill>
                            <a:schemeClr val="tx1"/>
                          </a:solidFill>
                        </a:rPr>
                        <a:t>W-8.2:</a:t>
                      </a:r>
                      <a:r>
                        <a:rPr lang="en-US" sz="700" cap="none" spc="0">
                          <a:solidFill>
                            <a:schemeClr val="tx1"/>
                          </a:solidFill>
                        </a:rPr>
                        <a:t> Appreciate the positive aspects of one’s life.</a:t>
                      </a:r>
                    </a:p>
                  </a:txBody>
                  <a:tcPr marL="27819" marR="6636" marT="21399" marB="21399" anchor="ctr"/>
                </a:tc>
                <a:tc>
                  <a:txBody>
                    <a:bodyPr/>
                    <a:lstStyle/>
                    <a:p>
                      <a:pPr>
                        <a:buNone/>
                      </a:pPr>
                      <a:r>
                        <a:rPr lang="en-US" sz="700" b="1" cap="none" spc="0">
                          <a:solidFill>
                            <a:schemeClr val="tx1"/>
                          </a:solidFill>
                        </a:rPr>
                        <a:t>W-9.2:</a:t>
                      </a:r>
                      <a:r>
                        <a:rPr lang="en-US" sz="700" cap="none" spc="0">
                          <a:solidFill>
                            <a:schemeClr val="tx1"/>
                          </a:solidFill>
                        </a:rPr>
                        <a:t> Demonstrate strategies for maintaining a positive self-image.</a:t>
                      </a:r>
                    </a:p>
                  </a:txBody>
                  <a:tcPr marL="27819" marR="6636" marT="21399" marB="21399" anchor="ctr"/>
                </a:tc>
                <a:extLst>
                  <a:ext uri="{0D108BD9-81ED-4DB2-BD59-A6C34878D82A}">
                    <a16:rowId xmlns:a16="http://schemas.microsoft.com/office/drawing/2014/main" val="2667370481"/>
                  </a:ext>
                </a:extLst>
              </a:tr>
              <a:tr h="456304">
                <a:tc>
                  <a:txBody>
                    <a:bodyPr/>
                    <a:lstStyle/>
                    <a:p>
                      <a:pPr>
                        <a:buNone/>
                      </a:pPr>
                      <a:r>
                        <a:rPr lang="en-US" sz="700" b="1" cap="none" spc="0">
                          <a:solidFill>
                            <a:schemeClr val="tx1"/>
                          </a:solidFill>
                        </a:rPr>
                        <a:t>Mindful Minute Zone</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Practice mindfulness, calm, and self-regulation.</a:t>
                      </a:r>
                    </a:p>
                  </a:txBody>
                  <a:tcPr marL="27819" marR="6636" marT="21399" marB="21399" anchor="ctr"/>
                </a:tc>
                <a:tc>
                  <a:txBody>
                    <a:bodyPr/>
                    <a:lstStyle/>
                    <a:p>
                      <a:pPr>
                        <a:buNone/>
                      </a:pPr>
                      <a:r>
                        <a:rPr lang="en-US" sz="700" b="1" cap="none" spc="0">
                          <a:solidFill>
                            <a:schemeClr val="tx1"/>
                          </a:solidFill>
                        </a:rPr>
                        <a:t>W-6.9:</a:t>
                      </a:r>
                      <a:r>
                        <a:rPr lang="en-US" sz="700" cap="none" spc="0">
                          <a:solidFill>
                            <a:schemeClr val="tx1"/>
                          </a:solidFill>
                        </a:rPr>
                        <a:t> Identify relaxation techniques.</a:t>
                      </a:r>
                    </a:p>
                  </a:txBody>
                  <a:tcPr marL="27819" marR="6636" marT="21399" marB="21399" anchor="ctr"/>
                </a:tc>
                <a:tc>
                  <a:txBody>
                    <a:bodyPr/>
                    <a:lstStyle/>
                    <a:p>
                      <a:pPr>
                        <a:buNone/>
                      </a:pPr>
                      <a:r>
                        <a:rPr lang="en-US" sz="700" b="1" cap="none" spc="0">
                          <a:solidFill>
                            <a:schemeClr val="tx1"/>
                          </a:solidFill>
                        </a:rPr>
                        <a:t>W-7.3:</a:t>
                      </a:r>
                      <a:r>
                        <a:rPr lang="en-US" sz="700" cap="none" spc="0">
                          <a:solidFill>
                            <a:schemeClr val="tx1"/>
                          </a:solidFill>
                        </a:rPr>
                        <a:t> Apply relaxation and self-regulation strategies.</a:t>
                      </a:r>
                    </a:p>
                  </a:txBody>
                  <a:tcPr marL="27819" marR="6636" marT="21399" marB="21399" anchor="ctr"/>
                </a:tc>
                <a:tc>
                  <a:txBody>
                    <a:bodyPr/>
                    <a:lstStyle/>
                    <a:p>
                      <a:pPr>
                        <a:buNone/>
                      </a:pPr>
                      <a:r>
                        <a:rPr lang="en-US" sz="700" b="1" cap="none" spc="0">
                          <a:solidFill>
                            <a:schemeClr val="tx1"/>
                          </a:solidFill>
                        </a:rPr>
                        <a:t>W-8.1:</a:t>
                      </a:r>
                      <a:r>
                        <a:rPr lang="en-US" sz="700" cap="none" spc="0">
                          <a:solidFill>
                            <a:schemeClr val="tx1"/>
                          </a:solidFill>
                        </a:rPr>
                        <a:t> Demonstrate awareness of the relationship between thoughts, feelings, and actions.</a:t>
                      </a:r>
                    </a:p>
                  </a:txBody>
                  <a:tcPr marL="27819" marR="6636" marT="21399" marB="21399" anchor="ctr"/>
                </a:tc>
                <a:tc>
                  <a:txBody>
                    <a:bodyPr/>
                    <a:lstStyle/>
                    <a:p>
                      <a:pPr>
                        <a:buNone/>
                      </a:pPr>
                      <a:r>
                        <a:rPr lang="en-US" sz="700" b="1" cap="none" spc="0">
                          <a:solidFill>
                            <a:schemeClr val="tx1"/>
                          </a:solidFill>
                        </a:rPr>
                        <a:t>W-9.3:</a:t>
                      </a:r>
                      <a:r>
                        <a:rPr lang="en-US" sz="700" cap="none" spc="0">
                          <a:solidFill>
                            <a:schemeClr val="tx1"/>
                          </a:solidFill>
                        </a:rPr>
                        <a:t> Apply strategies to maintain emotional balance and resilience.</a:t>
                      </a:r>
                    </a:p>
                  </a:txBody>
                  <a:tcPr marL="27819" marR="6636" marT="21399" marB="21399" anchor="ctr"/>
                </a:tc>
                <a:extLst>
                  <a:ext uri="{0D108BD9-81ED-4DB2-BD59-A6C34878D82A}">
                    <a16:rowId xmlns:a16="http://schemas.microsoft.com/office/drawing/2014/main" val="3141584735"/>
                  </a:ext>
                </a:extLst>
              </a:tr>
              <a:tr h="630296">
                <a:tc>
                  <a:txBody>
                    <a:bodyPr/>
                    <a:lstStyle/>
                    <a:p>
                      <a:pPr>
                        <a:buNone/>
                      </a:pPr>
                      <a:r>
                        <a:rPr lang="en-US" sz="700" b="1" cap="none" spc="0">
                          <a:solidFill>
                            <a:schemeClr val="tx1"/>
                          </a:solidFill>
                        </a:rPr>
                        <a:t>Energy Reset Challenge</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Connect physical activity to emotional well-being.</a:t>
                      </a:r>
                    </a:p>
                  </a:txBody>
                  <a:tcPr marL="27819" marR="6636" marT="21399" marB="21399" anchor="ctr"/>
                </a:tc>
                <a:tc>
                  <a:txBody>
                    <a:bodyPr/>
                    <a:lstStyle/>
                    <a:p>
                      <a:pPr>
                        <a:buNone/>
                      </a:pPr>
                      <a:r>
                        <a:rPr lang="en-US" sz="700" b="1" cap="none" spc="0">
                          <a:solidFill>
                            <a:schemeClr val="tx1"/>
                          </a:solidFill>
                        </a:rPr>
                        <a:t>W-6.3:</a:t>
                      </a:r>
                      <a:r>
                        <a:rPr lang="en-US" sz="700" cap="none" spc="0">
                          <a:solidFill>
                            <a:schemeClr val="tx1"/>
                          </a:solidFill>
                        </a:rPr>
                        <a:t> Describe how physical activity affects emotional well-being.</a:t>
                      </a:r>
                    </a:p>
                  </a:txBody>
                  <a:tcPr marL="27819" marR="6636" marT="21399" marB="21399" anchor="ctr"/>
                </a:tc>
                <a:tc>
                  <a:txBody>
                    <a:bodyPr/>
                    <a:lstStyle/>
                    <a:p>
                      <a:pPr>
                        <a:buNone/>
                      </a:pPr>
                      <a:r>
                        <a:rPr lang="en-US" sz="700" b="1" cap="none" spc="0">
                          <a:solidFill>
                            <a:schemeClr val="tx1"/>
                          </a:solidFill>
                        </a:rPr>
                        <a:t>W-7.2:</a:t>
                      </a:r>
                      <a:r>
                        <a:rPr lang="en-US" sz="700" cap="none" spc="0">
                          <a:solidFill>
                            <a:schemeClr val="tx1"/>
                          </a:solidFill>
                        </a:rPr>
                        <a:t> Explain the interconnection between physical, emotional, and social health.</a:t>
                      </a:r>
                    </a:p>
                  </a:txBody>
                  <a:tcPr marL="27819" marR="6636" marT="21399" marB="21399" anchor="ctr"/>
                </a:tc>
                <a:tc>
                  <a:txBody>
                    <a:bodyPr/>
                    <a:lstStyle/>
                    <a:p>
                      <a:pPr>
                        <a:buNone/>
                      </a:pPr>
                      <a:r>
                        <a:rPr lang="en-US" sz="700" b="1" cap="none" spc="0">
                          <a:solidFill>
                            <a:schemeClr val="tx1"/>
                          </a:solidFill>
                        </a:rPr>
                        <a:t>W-8.2:</a:t>
                      </a:r>
                      <a:r>
                        <a:rPr lang="en-US" sz="700" cap="none" spc="0">
                          <a:solidFill>
                            <a:schemeClr val="tx1"/>
                          </a:solidFill>
                        </a:rPr>
                        <a:t> Identify how exercise supports stress management.</a:t>
                      </a:r>
                    </a:p>
                  </a:txBody>
                  <a:tcPr marL="27819" marR="6636" marT="21399" marB="21399" anchor="ctr"/>
                </a:tc>
                <a:tc>
                  <a:txBody>
                    <a:bodyPr/>
                    <a:lstStyle/>
                    <a:p>
                      <a:pPr>
                        <a:buNone/>
                      </a:pPr>
                      <a:r>
                        <a:rPr lang="en-US" sz="700" b="1" cap="none" spc="0">
                          <a:solidFill>
                            <a:schemeClr val="tx1"/>
                          </a:solidFill>
                        </a:rPr>
                        <a:t>W-9.2:</a:t>
                      </a:r>
                      <a:r>
                        <a:rPr lang="en-US" sz="700" cap="none" spc="0">
                          <a:solidFill>
                            <a:schemeClr val="tx1"/>
                          </a:solidFill>
                        </a:rPr>
                        <a:t> Demonstrate personal responsibility for lifelong physical and mental wellness.</a:t>
                      </a:r>
                    </a:p>
                  </a:txBody>
                  <a:tcPr marL="27819" marR="6636" marT="21399" marB="21399" anchor="ctr"/>
                </a:tc>
                <a:extLst>
                  <a:ext uri="{0D108BD9-81ED-4DB2-BD59-A6C34878D82A}">
                    <a16:rowId xmlns:a16="http://schemas.microsoft.com/office/drawing/2014/main" val="1176764186"/>
                  </a:ext>
                </a:extLst>
              </a:tr>
              <a:tr h="456304">
                <a:tc>
                  <a:txBody>
                    <a:bodyPr/>
                    <a:lstStyle/>
                    <a:p>
                      <a:pPr>
                        <a:buNone/>
                      </a:pPr>
                      <a:r>
                        <a:rPr lang="en-US" sz="700" b="1" cap="none" spc="0">
                          <a:solidFill>
                            <a:schemeClr val="tx1"/>
                          </a:solidFill>
                        </a:rPr>
                        <a:t>Hope &amp; Strength Banner</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Promote messages of resilience, belonging, and hope.</a:t>
                      </a:r>
                    </a:p>
                  </a:txBody>
                  <a:tcPr marL="27819" marR="6636" marT="21399" marB="21399" anchor="ctr"/>
                </a:tc>
                <a:tc>
                  <a:txBody>
                    <a:bodyPr/>
                    <a:lstStyle/>
                    <a:p>
                      <a:pPr>
                        <a:buNone/>
                      </a:pPr>
                      <a:r>
                        <a:rPr lang="en-US" sz="700" b="1" cap="none" spc="0">
                          <a:solidFill>
                            <a:schemeClr val="tx1"/>
                          </a:solidFill>
                        </a:rPr>
                        <a:t>L-6.4:</a:t>
                      </a:r>
                      <a:r>
                        <a:rPr lang="en-US" sz="700" cap="none" spc="0">
                          <a:solidFill>
                            <a:schemeClr val="tx1"/>
                          </a:solidFill>
                        </a:rPr>
                        <a:t> Recognize the importance of contributing to others’ well-being.</a:t>
                      </a:r>
                    </a:p>
                  </a:txBody>
                  <a:tcPr marL="27819" marR="6636" marT="21399" marB="21399" anchor="ctr"/>
                </a:tc>
                <a:tc>
                  <a:txBody>
                    <a:bodyPr/>
                    <a:lstStyle/>
                    <a:p>
                      <a:pPr>
                        <a:buNone/>
                      </a:pPr>
                      <a:r>
                        <a:rPr lang="en-US" sz="700" b="1" cap="none" spc="0">
                          <a:solidFill>
                            <a:schemeClr val="tx1"/>
                          </a:solidFill>
                        </a:rPr>
                        <a:t>L-7.4:</a:t>
                      </a:r>
                      <a:r>
                        <a:rPr lang="en-US" sz="700" cap="none" spc="0">
                          <a:solidFill>
                            <a:schemeClr val="tx1"/>
                          </a:solidFill>
                        </a:rPr>
                        <a:t> Identify ways of contributing to school and community.</a:t>
                      </a:r>
                    </a:p>
                  </a:txBody>
                  <a:tcPr marL="27819" marR="6636" marT="21399" marB="21399" anchor="ctr"/>
                </a:tc>
                <a:tc>
                  <a:txBody>
                    <a:bodyPr/>
                    <a:lstStyle/>
                    <a:p>
                      <a:pPr>
                        <a:buNone/>
                      </a:pPr>
                      <a:r>
                        <a:rPr lang="en-US" sz="700" b="1" cap="none" spc="0">
                          <a:solidFill>
                            <a:schemeClr val="tx1"/>
                          </a:solidFill>
                        </a:rPr>
                        <a:t>L-8.4:</a:t>
                      </a:r>
                      <a:r>
                        <a:rPr lang="en-US" sz="700" cap="none" spc="0">
                          <a:solidFill>
                            <a:schemeClr val="tx1"/>
                          </a:solidFill>
                        </a:rPr>
                        <a:t> Recognize how personal actions can contribute to positive change.</a:t>
                      </a:r>
                    </a:p>
                  </a:txBody>
                  <a:tcPr marL="27819" marR="6636" marT="21399" marB="21399" anchor="ctr"/>
                </a:tc>
                <a:tc>
                  <a:txBody>
                    <a:bodyPr/>
                    <a:lstStyle/>
                    <a:p>
                      <a:pPr>
                        <a:buNone/>
                      </a:pPr>
                      <a:r>
                        <a:rPr lang="en-US" sz="700" b="1" cap="none" spc="0">
                          <a:solidFill>
                            <a:schemeClr val="tx1"/>
                          </a:solidFill>
                        </a:rPr>
                        <a:t>L-9.5:</a:t>
                      </a:r>
                      <a:r>
                        <a:rPr lang="en-US" sz="700" cap="none" spc="0">
                          <a:solidFill>
                            <a:schemeClr val="tx1"/>
                          </a:solidFill>
                        </a:rPr>
                        <a:t> Develop a sense of purpose and recognize contributions to others.</a:t>
                      </a:r>
                    </a:p>
                  </a:txBody>
                  <a:tcPr marL="27819" marR="6636" marT="21399" marB="21399" anchor="ctr"/>
                </a:tc>
                <a:extLst>
                  <a:ext uri="{0D108BD9-81ED-4DB2-BD59-A6C34878D82A}">
                    <a16:rowId xmlns:a16="http://schemas.microsoft.com/office/drawing/2014/main" val="1670573283"/>
                  </a:ext>
                </a:extLst>
              </a:tr>
              <a:tr h="456304">
                <a:tc>
                  <a:txBody>
                    <a:bodyPr/>
                    <a:lstStyle/>
                    <a:p>
                      <a:pPr>
                        <a:buNone/>
                      </a:pPr>
                      <a:r>
                        <a:rPr lang="en-US" sz="700" b="1" cap="none" spc="0">
                          <a:solidFill>
                            <a:schemeClr val="tx1"/>
                          </a:solidFill>
                        </a:rPr>
                        <a:t>Kindness Mailbox</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Foster empathy, compassion, and connection.</a:t>
                      </a:r>
                    </a:p>
                  </a:txBody>
                  <a:tcPr marL="27819" marR="6636" marT="21399" marB="21399" anchor="ctr"/>
                </a:tc>
                <a:tc>
                  <a:txBody>
                    <a:bodyPr/>
                    <a:lstStyle/>
                    <a:p>
                      <a:pPr>
                        <a:buNone/>
                      </a:pPr>
                      <a:r>
                        <a:rPr lang="en-US" sz="700" b="1" cap="none" spc="0">
                          <a:solidFill>
                            <a:schemeClr val="tx1"/>
                          </a:solidFill>
                        </a:rPr>
                        <a:t>R-6.2:</a:t>
                      </a:r>
                      <a:r>
                        <a:rPr lang="en-US" sz="700" cap="none" spc="0">
                          <a:solidFill>
                            <a:schemeClr val="tx1"/>
                          </a:solidFill>
                        </a:rPr>
                        <a:t> Identify characteristics of positive relationships.</a:t>
                      </a:r>
                    </a:p>
                  </a:txBody>
                  <a:tcPr marL="27819" marR="6636" marT="21399" marB="21399" anchor="ctr"/>
                </a:tc>
                <a:tc>
                  <a:txBody>
                    <a:bodyPr/>
                    <a:lstStyle/>
                    <a:p>
                      <a:pPr>
                        <a:buNone/>
                      </a:pPr>
                      <a:r>
                        <a:rPr lang="en-US" sz="700" b="1" cap="none" spc="0">
                          <a:solidFill>
                            <a:schemeClr val="tx1"/>
                          </a:solidFill>
                        </a:rPr>
                        <a:t>R-7.4:</a:t>
                      </a:r>
                      <a:r>
                        <a:rPr lang="en-US" sz="700" cap="none" spc="0">
                          <a:solidFill>
                            <a:schemeClr val="tx1"/>
                          </a:solidFill>
                        </a:rPr>
                        <a:t> Demonstrate empathy and support for others.</a:t>
                      </a:r>
                    </a:p>
                  </a:txBody>
                  <a:tcPr marL="27819" marR="6636" marT="21399" marB="21399" anchor="ctr"/>
                </a:tc>
                <a:tc>
                  <a:txBody>
                    <a:bodyPr/>
                    <a:lstStyle/>
                    <a:p>
                      <a:pPr>
                        <a:buNone/>
                      </a:pPr>
                      <a:r>
                        <a:rPr lang="en-US" sz="700" b="1" cap="none" spc="0">
                          <a:solidFill>
                            <a:schemeClr val="tx1"/>
                          </a:solidFill>
                        </a:rPr>
                        <a:t>R-8.3:</a:t>
                      </a:r>
                      <a:r>
                        <a:rPr lang="en-US" sz="700" cap="none" spc="0">
                          <a:solidFill>
                            <a:schemeClr val="tx1"/>
                          </a:solidFill>
                        </a:rPr>
                        <a:t> Identify ways to show care and concern.</a:t>
                      </a:r>
                    </a:p>
                  </a:txBody>
                  <a:tcPr marL="27819" marR="6636" marT="21399" marB="21399" anchor="ctr"/>
                </a:tc>
                <a:tc>
                  <a:txBody>
                    <a:bodyPr/>
                    <a:lstStyle/>
                    <a:p>
                      <a:pPr>
                        <a:buNone/>
                      </a:pPr>
                      <a:r>
                        <a:rPr lang="en-US" sz="700" b="1" cap="none" spc="0">
                          <a:solidFill>
                            <a:schemeClr val="tx1"/>
                          </a:solidFill>
                        </a:rPr>
                        <a:t>R-9.3:</a:t>
                      </a:r>
                      <a:r>
                        <a:rPr lang="en-US" sz="700" cap="none" spc="0">
                          <a:solidFill>
                            <a:schemeClr val="tx1"/>
                          </a:solidFill>
                        </a:rPr>
                        <a:t> Demonstrate ways to contribute to others’ well-being.</a:t>
                      </a:r>
                    </a:p>
                  </a:txBody>
                  <a:tcPr marL="27819" marR="6636" marT="21399" marB="21399" anchor="ctr"/>
                </a:tc>
                <a:extLst>
                  <a:ext uri="{0D108BD9-81ED-4DB2-BD59-A6C34878D82A}">
                    <a16:rowId xmlns:a16="http://schemas.microsoft.com/office/drawing/2014/main" val="3806171517"/>
                  </a:ext>
                </a:extLst>
              </a:tr>
              <a:tr h="456304">
                <a:tc>
                  <a:txBody>
                    <a:bodyPr/>
                    <a:lstStyle/>
                    <a:p>
                      <a:pPr>
                        <a:buNone/>
                      </a:pPr>
                      <a:r>
                        <a:rPr lang="en-US" sz="700" b="1" cap="none" spc="0">
                          <a:solidFill>
                            <a:schemeClr val="tx1"/>
                          </a:solidFill>
                        </a:rPr>
                        <a:t>Goal Tree</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Encourage goal-setting and personal growth.</a:t>
                      </a:r>
                    </a:p>
                  </a:txBody>
                  <a:tcPr marL="27819" marR="6636" marT="21399" marB="21399" anchor="ctr"/>
                </a:tc>
                <a:tc>
                  <a:txBody>
                    <a:bodyPr/>
                    <a:lstStyle/>
                    <a:p>
                      <a:pPr>
                        <a:buNone/>
                      </a:pPr>
                      <a:r>
                        <a:rPr lang="en-US" sz="700" b="1" cap="none" spc="0">
                          <a:solidFill>
                            <a:schemeClr val="tx1"/>
                          </a:solidFill>
                        </a:rPr>
                        <a:t>L-6.1:</a:t>
                      </a:r>
                      <a:r>
                        <a:rPr lang="en-US" sz="700" cap="none" spc="0">
                          <a:solidFill>
                            <a:schemeClr val="tx1"/>
                          </a:solidFill>
                        </a:rPr>
                        <a:t> Set personal goals for improving well-being.</a:t>
                      </a:r>
                    </a:p>
                  </a:txBody>
                  <a:tcPr marL="27819" marR="6636" marT="21399" marB="21399" anchor="ctr"/>
                </a:tc>
                <a:tc>
                  <a:txBody>
                    <a:bodyPr/>
                    <a:lstStyle/>
                    <a:p>
                      <a:pPr>
                        <a:buNone/>
                      </a:pPr>
                      <a:r>
                        <a:rPr lang="en-US" sz="700" b="1" cap="none" spc="0">
                          <a:solidFill>
                            <a:schemeClr val="tx1"/>
                          </a:solidFill>
                        </a:rPr>
                        <a:t>L-7.1:</a:t>
                      </a:r>
                      <a:r>
                        <a:rPr lang="en-US" sz="700" cap="none" spc="0">
                          <a:solidFill>
                            <a:schemeClr val="tx1"/>
                          </a:solidFill>
                        </a:rPr>
                        <a:t> Set goals and develop a plan for achieving them.</a:t>
                      </a:r>
                    </a:p>
                  </a:txBody>
                  <a:tcPr marL="27819" marR="6636" marT="21399" marB="21399" anchor="ctr"/>
                </a:tc>
                <a:tc>
                  <a:txBody>
                    <a:bodyPr/>
                    <a:lstStyle/>
                    <a:p>
                      <a:pPr>
                        <a:buNone/>
                      </a:pPr>
                      <a:r>
                        <a:rPr lang="en-US" sz="700" b="1" cap="none" spc="0">
                          <a:solidFill>
                            <a:schemeClr val="tx1"/>
                          </a:solidFill>
                        </a:rPr>
                        <a:t>L-8.3:</a:t>
                      </a:r>
                      <a:r>
                        <a:rPr lang="en-US" sz="700" cap="none" spc="0">
                          <a:solidFill>
                            <a:schemeClr val="tx1"/>
                          </a:solidFill>
                        </a:rPr>
                        <a:t> Evaluate personal goals and strategies for success.</a:t>
                      </a:r>
                    </a:p>
                  </a:txBody>
                  <a:tcPr marL="27819" marR="6636" marT="21399" marB="21399" anchor="ctr"/>
                </a:tc>
                <a:tc>
                  <a:txBody>
                    <a:bodyPr/>
                    <a:lstStyle/>
                    <a:p>
                      <a:pPr>
                        <a:buNone/>
                      </a:pPr>
                      <a:r>
                        <a:rPr lang="en-US" sz="700" b="1" cap="none" spc="0">
                          <a:solidFill>
                            <a:schemeClr val="tx1"/>
                          </a:solidFill>
                        </a:rPr>
                        <a:t>L-9.1:</a:t>
                      </a:r>
                      <a:r>
                        <a:rPr lang="en-US" sz="700" cap="none" spc="0">
                          <a:solidFill>
                            <a:schemeClr val="tx1"/>
                          </a:solidFill>
                        </a:rPr>
                        <a:t> Identify short- and long-term goals for personal development.</a:t>
                      </a:r>
                    </a:p>
                  </a:txBody>
                  <a:tcPr marL="27819" marR="6636" marT="21399" marB="21399" anchor="ctr"/>
                </a:tc>
                <a:extLst>
                  <a:ext uri="{0D108BD9-81ED-4DB2-BD59-A6C34878D82A}">
                    <a16:rowId xmlns:a16="http://schemas.microsoft.com/office/drawing/2014/main" val="891878532"/>
                  </a:ext>
                </a:extLst>
              </a:tr>
              <a:tr h="456304">
                <a:tc>
                  <a:txBody>
                    <a:bodyPr/>
                    <a:lstStyle/>
                    <a:p>
                      <a:pPr>
                        <a:buNone/>
                      </a:pPr>
                      <a:r>
                        <a:rPr lang="en-US" sz="700" b="1" cap="none" spc="0">
                          <a:solidFill>
                            <a:schemeClr val="tx1"/>
                          </a:solidFill>
                        </a:rPr>
                        <a:t>Counsellor Corner</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Provide a safe space for support and reflection.</a:t>
                      </a:r>
                    </a:p>
                  </a:txBody>
                  <a:tcPr marL="27819" marR="6636" marT="21399" marB="21399" anchor="ctr"/>
                </a:tc>
                <a:tc>
                  <a:txBody>
                    <a:bodyPr/>
                    <a:lstStyle/>
                    <a:p>
                      <a:pPr>
                        <a:buNone/>
                      </a:pPr>
                      <a:r>
                        <a:rPr lang="en-US" sz="700" b="1" cap="none" spc="0">
                          <a:solidFill>
                            <a:schemeClr val="tx1"/>
                          </a:solidFill>
                        </a:rPr>
                        <a:t>R-6.5:</a:t>
                      </a:r>
                      <a:r>
                        <a:rPr lang="en-US" sz="700" cap="none" spc="0">
                          <a:solidFill>
                            <a:schemeClr val="tx1"/>
                          </a:solidFill>
                        </a:rPr>
                        <a:t> Identify when and how to seek help.</a:t>
                      </a:r>
                    </a:p>
                  </a:txBody>
                  <a:tcPr marL="27819" marR="6636" marT="21399" marB="21399" anchor="ctr"/>
                </a:tc>
                <a:tc>
                  <a:txBody>
                    <a:bodyPr/>
                    <a:lstStyle/>
                    <a:p>
                      <a:pPr>
                        <a:buNone/>
                      </a:pPr>
                      <a:r>
                        <a:rPr lang="en-US" sz="700" b="1" cap="none" spc="0">
                          <a:solidFill>
                            <a:schemeClr val="tx1"/>
                          </a:solidFill>
                        </a:rPr>
                        <a:t>R-7.3:</a:t>
                      </a:r>
                      <a:r>
                        <a:rPr lang="en-US" sz="700" cap="none" spc="0">
                          <a:solidFill>
                            <a:schemeClr val="tx1"/>
                          </a:solidFill>
                        </a:rPr>
                        <a:t> Identify supportive school and community resources.</a:t>
                      </a:r>
                    </a:p>
                  </a:txBody>
                  <a:tcPr marL="27819" marR="6636" marT="21399" marB="21399" anchor="ctr"/>
                </a:tc>
                <a:tc>
                  <a:txBody>
                    <a:bodyPr/>
                    <a:lstStyle/>
                    <a:p>
                      <a:pPr>
                        <a:buNone/>
                      </a:pPr>
                      <a:r>
                        <a:rPr lang="en-US" sz="700" b="1" cap="none" spc="0">
                          <a:solidFill>
                            <a:schemeClr val="tx1"/>
                          </a:solidFill>
                        </a:rPr>
                        <a:t>R-8.3:</a:t>
                      </a:r>
                      <a:r>
                        <a:rPr lang="en-US" sz="700" cap="none" spc="0">
                          <a:solidFill>
                            <a:schemeClr val="tx1"/>
                          </a:solidFill>
                        </a:rPr>
                        <a:t> Identify sources of support for personal challenges.</a:t>
                      </a:r>
                    </a:p>
                  </a:txBody>
                  <a:tcPr marL="27819" marR="6636" marT="21399" marB="21399" anchor="ctr"/>
                </a:tc>
                <a:tc>
                  <a:txBody>
                    <a:bodyPr/>
                    <a:lstStyle/>
                    <a:p>
                      <a:pPr>
                        <a:buNone/>
                      </a:pPr>
                      <a:r>
                        <a:rPr lang="en-US" sz="700" b="1" cap="none" spc="0">
                          <a:solidFill>
                            <a:schemeClr val="tx1"/>
                          </a:solidFill>
                        </a:rPr>
                        <a:t>R-9.4:</a:t>
                      </a:r>
                      <a:r>
                        <a:rPr lang="en-US" sz="700" cap="none" spc="0">
                          <a:solidFill>
                            <a:schemeClr val="tx1"/>
                          </a:solidFill>
                        </a:rPr>
                        <a:t> Identify and access appropriate mental health supports.</a:t>
                      </a:r>
                    </a:p>
                  </a:txBody>
                  <a:tcPr marL="27819" marR="6636" marT="21399" marB="21399" anchor="ctr"/>
                </a:tc>
                <a:extLst>
                  <a:ext uri="{0D108BD9-81ED-4DB2-BD59-A6C34878D82A}">
                    <a16:rowId xmlns:a16="http://schemas.microsoft.com/office/drawing/2014/main" val="2066852476"/>
                  </a:ext>
                </a:extLst>
              </a:tr>
              <a:tr h="456304">
                <a:tc>
                  <a:txBody>
                    <a:bodyPr/>
                    <a:lstStyle/>
                    <a:p>
                      <a:pPr>
                        <a:buNone/>
                      </a:pPr>
                      <a:r>
                        <a:rPr lang="en-US" sz="700" b="1" cap="none" spc="0">
                          <a:solidFill>
                            <a:schemeClr val="tx1"/>
                          </a:solidFill>
                        </a:rPr>
                        <a:t>Resource Booth</a:t>
                      </a:r>
                      <a:endParaRPr lang="en-US" sz="700" cap="none" spc="0">
                        <a:solidFill>
                          <a:schemeClr val="tx1"/>
                        </a:solidFill>
                      </a:endParaRPr>
                    </a:p>
                  </a:txBody>
                  <a:tcPr marL="27819" marR="6636" marT="21399" marB="21399" anchor="ctr"/>
                </a:tc>
                <a:tc>
                  <a:txBody>
                    <a:bodyPr/>
                    <a:lstStyle/>
                    <a:p>
                      <a:pPr>
                        <a:buNone/>
                      </a:pPr>
                      <a:r>
                        <a:rPr lang="en-US" sz="700" cap="none" spc="0">
                          <a:solidFill>
                            <a:schemeClr val="tx1"/>
                          </a:solidFill>
                        </a:rPr>
                        <a:t>Provide access to community wellness resources.</a:t>
                      </a:r>
                    </a:p>
                  </a:txBody>
                  <a:tcPr marL="27819" marR="6636" marT="21399" marB="21399" anchor="ctr"/>
                </a:tc>
                <a:tc>
                  <a:txBody>
                    <a:bodyPr/>
                    <a:lstStyle/>
                    <a:p>
                      <a:pPr>
                        <a:buNone/>
                      </a:pPr>
                      <a:r>
                        <a:rPr lang="en-US" sz="700" b="1" cap="none" spc="0">
                          <a:solidFill>
                            <a:schemeClr val="tx1"/>
                          </a:solidFill>
                        </a:rPr>
                        <a:t>L-6.4:</a:t>
                      </a:r>
                      <a:r>
                        <a:rPr lang="en-US" sz="700" cap="none" spc="0">
                          <a:solidFill>
                            <a:schemeClr val="tx1"/>
                          </a:solidFill>
                        </a:rPr>
                        <a:t> Identify ways to contribute to one’s community.</a:t>
                      </a:r>
                    </a:p>
                  </a:txBody>
                  <a:tcPr marL="27819" marR="6636" marT="21399" marB="21399" anchor="ctr"/>
                </a:tc>
                <a:tc>
                  <a:txBody>
                    <a:bodyPr/>
                    <a:lstStyle/>
                    <a:p>
                      <a:pPr>
                        <a:buNone/>
                      </a:pPr>
                      <a:r>
                        <a:rPr lang="en-US" sz="700" b="1" cap="none" spc="0">
                          <a:solidFill>
                            <a:schemeClr val="tx1"/>
                          </a:solidFill>
                        </a:rPr>
                        <a:t>W-7.5:</a:t>
                      </a:r>
                      <a:r>
                        <a:rPr lang="en-US" sz="700" cap="none" spc="0">
                          <a:solidFill>
                            <a:schemeClr val="tx1"/>
                          </a:solidFill>
                        </a:rPr>
                        <a:t> Identify local health and support resources.</a:t>
                      </a:r>
                    </a:p>
                  </a:txBody>
                  <a:tcPr marL="27819" marR="6636" marT="21399" marB="21399" anchor="ctr"/>
                </a:tc>
                <a:tc>
                  <a:txBody>
                    <a:bodyPr/>
                    <a:lstStyle/>
                    <a:p>
                      <a:pPr>
                        <a:buNone/>
                      </a:pPr>
                      <a:r>
                        <a:rPr lang="en-US" sz="700" b="1" cap="none" spc="0">
                          <a:solidFill>
                            <a:schemeClr val="tx1"/>
                          </a:solidFill>
                        </a:rPr>
                        <a:t>W-8.4:</a:t>
                      </a:r>
                      <a:r>
                        <a:rPr lang="en-US" sz="700" cap="none" spc="0">
                          <a:solidFill>
                            <a:schemeClr val="tx1"/>
                          </a:solidFill>
                        </a:rPr>
                        <a:t> Demonstrate the ability to access reliable health information.</a:t>
                      </a:r>
                    </a:p>
                  </a:txBody>
                  <a:tcPr marL="27819" marR="6636" marT="21399" marB="21399" anchor="ctr"/>
                </a:tc>
                <a:tc>
                  <a:txBody>
                    <a:bodyPr/>
                    <a:lstStyle/>
                    <a:p>
                      <a:pPr>
                        <a:buNone/>
                      </a:pPr>
                      <a:r>
                        <a:rPr lang="en-US" sz="700" b="1" cap="none" spc="0">
                          <a:solidFill>
                            <a:schemeClr val="tx1"/>
                          </a:solidFill>
                        </a:rPr>
                        <a:t>W-9.4:</a:t>
                      </a:r>
                      <a:r>
                        <a:rPr lang="en-US" sz="700" cap="none" spc="0">
                          <a:solidFill>
                            <a:schemeClr val="tx1"/>
                          </a:solidFill>
                        </a:rPr>
                        <a:t> Identify and evaluate community health resources.</a:t>
                      </a:r>
                    </a:p>
                  </a:txBody>
                  <a:tcPr marL="27819" marR="6636" marT="21399" marB="21399" anchor="ctr"/>
                </a:tc>
                <a:extLst>
                  <a:ext uri="{0D108BD9-81ED-4DB2-BD59-A6C34878D82A}">
                    <a16:rowId xmlns:a16="http://schemas.microsoft.com/office/drawing/2014/main" val="949420164"/>
                  </a:ext>
                </a:extLst>
              </a:tr>
            </a:tbl>
          </a:graphicData>
        </a:graphic>
      </p:graphicFrame>
      <p:pic>
        <p:nvPicPr>
          <p:cNvPr id="7" name="Audio Recording Oct 23, 2025 at 6:11:11 AM">
            <a:hlinkClick r:id="" action="ppaction://media"/>
            <a:extLst>
              <a:ext uri="{FF2B5EF4-FFF2-40B4-BE49-F238E27FC236}">
                <a16:creationId xmlns:a16="http://schemas.microsoft.com/office/drawing/2014/main" id="{8722006B-5CFC-4A3E-A26A-B9984363F4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73583" y="174032"/>
            <a:ext cx="812800" cy="812800"/>
          </a:xfrm>
          <a:prstGeom prst="rect">
            <a:avLst/>
          </a:prstGeom>
        </p:spPr>
      </p:pic>
    </p:spTree>
    <p:extLst>
      <p:ext uri="{BB962C8B-B14F-4D97-AF65-F5344CB8AC3E}">
        <p14:creationId xmlns:p14="http://schemas.microsoft.com/office/powerpoint/2010/main" val="38156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CD8B2-2271-F802-5A4D-C32F8BD8C3A7}"/>
              </a:ext>
            </a:extLst>
          </p:cNvPr>
          <p:cNvSpPr>
            <a:spLocks noGrp="1"/>
          </p:cNvSpPr>
          <p:nvPr>
            <p:ph type="title"/>
          </p:nvPr>
        </p:nvSpPr>
        <p:spPr>
          <a:xfrm>
            <a:off x="645065" y="1463040"/>
            <a:ext cx="3796306" cy="2690949"/>
          </a:xfrm>
        </p:spPr>
        <p:txBody>
          <a:bodyPr anchor="t">
            <a:normAutofit/>
          </a:bodyPr>
          <a:lstStyle/>
          <a:p>
            <a:r>
              <a:rPr lang="en-US"/>
              <a:t>Program of Studies (POS) Connections Continued</a:t>
            </a:r>
          </a:p>
        </p:txBody>
      </p:sp>
      <p:grpSp>
        <p:nvGrpSpPr>
          <p:cNvPr id="23"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49152D-8C18-3A3B-5244-A3CE8BDAA8DE}"/>
              </a:ext>
            </a:extLst>
          </p:cNvPr>
          <p:cNvSpPr>
            <a:spLocks noGrp="1"/>
          </p:cNvSpPr>
          <p:nvPr>
            <p:ph idx="1"/>
          </p:nvPr>
        </p:nvSpPr>
        <p:spPr>
          <a:xfrm>
            <a:off x="5656218" y="587829"/>
            <a:ext cx="5542387" cy="5175658"/>
          </a:xfrm>
        </p:spPr>
        <p:txBody>
          <a:bodyPr anchor="t">
            <a:normAutofit lnSpcReduction="10000"/>
          </a:bodyPr>
          <a:lstStyle/>
          <a:p>
            <a:pPr marL="0" indent="0">
              <a:buNone/>
            </a:pPr>
            <a:r>
              <a:rPr lang="en-CA" sz="2000" b="1">
                <a:latin typeface="Aptos Display"/>
                <a:cs typeface="Times New Roman"/>
              </a:rPr>
              <a:t>Key Curriculum Strands Covered</a:t>
            </a:r>
            <a:endParaRPr lang="en-US"/>
          </a:p>
          <a:p>
            <a:pPr lvl="1"/>
            <a:r>
              <a:rPr lang="en-CA" sz="2000" b="1">
                <a:latin typeface="Aptos Display"/>
                <a:cs typeface="Times New Roman"/>
              </a:rPr>
              <a:t>Wellness Choices (W)</a:t>
            </a:r>
            <a:r>
              <a:rPr lang="en-CA" sz="2000">
                <a:latin typeface="Aptos Display"/>
                <a:cs typeface="Times New Roman"/>
              </a:rPr>
              <a:t> – Emotional and physical well-being, stress management, self-care.</a:t>
            </a:r>
            <a:br>
              <a:rPr lang="en-CA" sz="2000">
                <a:latin typeface="Aptos Display"/>
                <a:cs typeface="Times New Roman" panose="02020603050405020304" pitchFamily="18" charset="0"/>
              </a:rPr>
            </a:br>
            <a:r>
              <a:rPr lang="en-CA" sz="2000" b="1">
                <a:latin typeface="Aptos Display"/>
                <a:cs typeface="Times New Roman"/>
              </a:rPr>
              <a:t>Relationship Choices (R)</a:t>
            </a:r>
            <a:r>
              <a:rPr lang="en-CA" sz="2000">
                <a:latin typeface="Aptos Display"/>
                <a:cs typeface="Times New Roman"/>
              </a:rPr>
              <a:t> – Communication, empathy, healthy relationships, and support.</a:t>
            </a:r>
            <a:br>
              <a:rPr lang="en-CA" sz="2000">
                <a:latin typeface="Aptos Display"/>
                <a:cs typeface="Times New Roman" panose="02020603050405020304" pitchFamily="18" charset="0"/>
              </a:rPr>
            </a:br>
            <a:r>
              <a:rPr lang="en-CA" sz="2000" b="1">
                <a:latin typeface="Aptos Display"/>
                <a:cs typeface="Times New Roman"/>
              </a:rPr>
              <a:t>Life Learning Choices (L)</a:t>
            </a:r>
            <a:r>
              <a:rPr lang="en-CA" sz="2000">
                <a:latin typeface="Aptos Display"/>
                <a:cs typeface="Times New Roman"/>
              </a:rPr>
              <a:t> – Goal-setting, decision-making, and contribution to community.</a:t>
            </a:r>
          </a:p>
          <a:p>
            <a:pPr marL="0" indent="0">
              <a:buNone/>
            </a:pPr>
            <a:r>
              <a:rPr lang="en-CA" sz="2000" b="1">
                <a:latin typeface="Aptos Display"/>
                <a:cs typeface="Times New Roman"/>
              </a:rPr>
              <a:t>Additional Integration Opportunities</a:t>
            </a:r>
          </a:p>
          <a:p>
            <a:pPr lvl="1"/>
            <a:r>
              <a:rPr lang="en-CA" sz="2000" b="1">
                <a:latin typeface="Aptos Display"/>
                <a:cs typeface="Times New Roman"/>
              </a:rPr>
              <a:t>Language Arts:</a:t>
            </a:r>
            <a:r>
              <a:rPr lang="en-CA" sz="2000">
                <a:latin typeface="Aptos Display"/>
                <a:cs typeface="Times New Roman"/>
              </a:rPr>
              <a:t> Reflective journaling about what wellness means to them.</a:t>
            </a:r>
          </a:p>
          <a:p>
            <a:pPr lvl="1"/>
            <a:r>
              <a:rPr lang="en-CA" sz="2000" b="1">
                <a:latin typeface="Aptos Display"/>
                <a:cs typeface="Times New Roman"/>
              </a:rPr>
              <a:t>Art:</a:t>
            </a:r>
            <a:r>
              <a:rPr lang="en-CA" sz="2000">
                <a:latin typeface="Aptos Display"/>
                <a:cs typeface="Times New Roman"/>
              </a:rPr>
              <a:t> Design wellness posters or gratitude art for display.</a:t>
            </a:r>
          </a:p>
          <a:p>
            <a:pPr lvl="1"/>
            <a:r>
              <a:rPr lang="en-CA" sz="2000" b="1">
                <a:latin typeface="Aptos Display"/>
                <a:cs typeface="Times New Roman"/>
              </a:rPr>
              <a:t>Physical Education:</a:t>
            </a:r>
            <a:r>
              <a:rPr lang="en-CA" sz="2000">
                <a:latin typeface="Aptos Display"/>
                <a:cs typeface="Times New Roman"/>
              </a:rPr>
              <a:t> Connecting Movement to Mental Health Benefits.</a:t>
            </a:r>
          </a:p>
          <a:p>
            <a:pPr lvl="1"/>
            <a:r>
              <a:rPr lang="en-CA" sz="2000" b="1">
                <a:latin typeface="Aptos Display"/>
                <a:cs typeface="Times New Roman"/>
              </a:rPr>
              <a:t>Career and Technology Foundations (CTF):</a:t>
            </a:r>
            <a:r>
              <a:rPr lang="en-CA" sz="2000">
                <a:latin typeface="Aptos Display"/>
                <a:cs typeface="Times New Roman"/>
              </a:rPr>
              <a:t> Leadership and community wellness projects.</a:t>
            </a:r>
          </a:p>
          <a:p>
            <a:endParaRPr lang="en-US" sz="1700"/>
          </a:p>
        </p:txBody>
      </p:sp>
      <p:pic>
        <p:nvPicPr>
          <p:cNvPr id="4" name="Audio Recording Oct 23, 2025 at 6:13:50 AM">
            <a:hlinkClick r:id="" action="ppaction://media"/>
            <a:extLst>
              <a:ext uri="{FF2B5EF4-FFF2-40B4-BE49-F238E27FC236}">
                <a16:creationId xmlns:a16="http://schemas.microsoft.com/office/drawing/2014/main" id="{48B3410E-728F-2E96-A9D5-C87AC7EE65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9309" y="62407"/>
            <a:ext cx="812800" cy="812800"/>
          </a:xfrm>
          <a:prstGeom prst="rect">
            <a:avLst/>
          </a:prstGeom>
        </p:spPr>
      </p:pic>
    </p:spTree>
    <p:extLst>
      <p:ext uri="{BB962C8B-B14F-4D97-AF65-F5344CB8AC3E}">
        <p14:creationId xmlns:p14="http://schemas.microsoft.com/office/powerpoint/2010/main" val="3788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1E2E3-DCA4-C2DA-CCCF-B8EA96CC2C70}"/>
              </a:ext>
            </a:extLst>
          </p:cNvPr>
          <p:cNvSpPr>
            <a:spLocks noGrp="1"/>
          </p:cNvSpPr>
          <p:nvPr>
            <p:ph type="title"/>
          </p:nvPr>
        </p:nvSpPr>
        <p:spPr>
          <a:xfrm>
            <a:off x="1043631" y="809898"/>
            <a:ext cx="9942716" cy="1554480"/>
          </a:xfrm>
        </p:spPr>
        <p:txBody>
          <a:bodyPr anchor="ctr">
            <a:normAutofit/>
          </a:bodyPr>
          <a:lstStyle/>
          <a:p>
            <a:r>
              <a:rPr lang="en-US" sz="4800"/>
              <a:t>Assessment</a:t>
            </a:r>
          </a:p>
        </p:txBody>
      </p:sp>
      <p:sp>
        <p:nvSpPr>
          <p:cNvPr id="3" name="Content Placeholder 2">
            <a:extLst>
              <a:ext uri="{FF2B5EF4-FFF2-40B4-BE49-F238E27FC236}">
                <a16:creationId xmlns:a16="http://schemas.microsoft.com/office/drawing/2014/main" id="{177E0548-4A5D-FF76-C5EC-B1AA15E88467}"/>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US" sz="2400"/>
              <a:t>Students will hand in their wellness stamp cards during the final check-out to show completion and/or participation in the activity</a:t>
            </a:r>
          </a:p>
          <a:p>
            <a:pPr marL="0" indent="0">
              <a:buNone/>
            </a:pPr>
            <a:endParaRPr lang="en-US" sz="2400"/>
          </a:p>
          <a:p>
            <a:r>
              <a:rPr lang="en-US" sz="2400"/>
              <a:t>Exit ticket- students can write down something they took away. This can be one thing students learned during the wellness carnival, how they are feeling after the carnival or a goal they may have to better support their peers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1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A bingo game with text&#10;&#10;AI-generated content may be incorrect.">
            <a:extLst>
              <a:ext uri="{FF2B5EF4-FFF2-40B4-BE49-F238E27FC236}">
                <a16:creationId xmlns:a16="http://schemas.microsoft.com/office/drawing/2014/main" id="{CBB3753F-EDC2-293F-30ED-8919C64A4327}"/>
              </a:ext>
            </a:extLst>
          </p:cNvPr>
          <p:cNvPicPr>
            <a:picLocks noGrp="1" noChangeAspect="1"/>
          </p:cNvPicPr>
          <p:nvPr>
            <p:ph idx="1"/>
          </p:nvPr>
        </p:nvPicPr>
        <p:blipFill>
          <a:blip r:embed="rId2"/>
          <a:stretch>
            <a:fillRect/>
          </a:stretch>
        </p:blipFill>
        <p:spPr>
          <a:xfrm>
            <a:off x="1429957" y="643467"/>
            <a:ext cx="3718686" cy="5571066"/>
          </a:xfrm>
          <a:prstGeom prst="rect">
            <a:avLst/>
          </a:prstGeom>
        </p:spPr>
      </p:pic>
      <p:pic>
        <p:nvPicPr>
          <p:cNvPr id="4" name="Content Placeholder 3" descr="A cartoon of a child holding a book&#10;&#10;AI-generated content may be incorrect.">
            <a:extLst>
              <a:ext uri="{FF2B5EF4-FFF2-40B4-BE49-F238E27FC236}">
                <a16:creationId xmlns:a16="http://schemas.microsoft.com/office/drawing/2014/main" id="{33E4B351-8113-A8DD-4BBF-B6786CB85D87}"/>
              </a:ext>
            </a:extLst>
          </p:cNvPr>
          <p:cNvPicPr>
            <a:picLocks noChangeAspect="1"/>
          </p:cNvPicPr>
          <p:nvPr/>
        </p:nvPicPr>
        <p:blipFill>
          <a:blip r:embed="rId3"/>
          <a:stretch>
            <a:fillRect/>
          </a:stretch>
        </p:blipFill>
        <p:spPr>
          <a:xfrm>
            <a:off x="6256865" y="1590146"/>
            <a:ext cx="5291667" cy="3677708"/>
          </a:xfrm>
          <a:prstGeom prst="rect">
            <a:avLst/>
          </a:prstGeom>
        </p:spPr>
      </p:pic>
    </p:spTree>
    <p:extLst>
      <p:ext uri="{BB962C8B-B14F-4D97-AF65-F5344CB8AC3E}">
        <p14:creationId xmlns:p14="http://schemas.microsoft.com/office/powerpoint/2010/main" val="360504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F8ACD-5D89-5250-28A0-6CCF9EB48B9E}"/>
              </a:ext>
            </a:extLst>
          </p:cNvPr>
          <p:cNvSpPr>
            <a:spLocks noGrp="1"/>
          </p:cNvSpPr>
          <p:nvPr>
            <p:ph type="title"/>
          </p:nvPr>
        </p:nvSpPr>
        <p:spPr>
          <a:xfrm>
            <a:off x="1043631" y="809898"/>
            <a:ext cx="10173010" cy="1554480"/>
          </a:xfrm>
        </p:spPr>
        <p:txBody>
          <a:bodyPr anchor="ctr">
            <a:normAutofit/>
          </a:bodyPr>
          <a:lstStyle/>
          <a:p>
            <a:r>
              <a:rPr lang="en-US" sz="4000"/>
              <a:t>Assessment continued...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92467C0-7BFE-0E4F-07C0-037B261F7C71}"/>
              </a:ext>
            </a:extLst>
          </p:cNvPr>
          <p:cNvGraphicFramePr>
            <a:graphicFrameLocks noGrp="1"/>
          </p:cNvGraphicFramePr>
          <p:nvPr>
            <p:ph idx="1"/>
            <p:extLst>
              <p:ext uri="{D42A27DB-BD31-4B8C-83A1-F6EECF244321}">
                <p14:modId xmlns:p14="http://schemas.microsoft.com/office/powerpoint/2010/main" val="139137469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00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4021A2-C93D-8330-5E77-336D89C2DCF5}"/>
              </a:ext>
            </a:extLst>
          </p:cNvPr>
          <p:cNvSpPr>
            <a:spLocks noGrp="1"/>
          </p:cNvSpPr>
          <p:nvPr>
            <p:ph type="title"/>
          </p:nvPr>
        </p:nvSpPr>
        <p:spPr>
          <a:xfrm>
            <a:off x="621792" y="1161288"/>
            <a:ext cx="3602736" cy="4526280"/>
          </a:xfrm>
        </p:spPr>
        <p:txBody>
          <a:bodyPr>
            <a:normAutofit/>
          </a:bodyPr>
          <a:lstStyle/>
          <a:p>
            <a:r>
              <a:rPr lang="en-US" sz="4000"/>
              <a:t>Assessment continued …..</a:t>
            </a:r>
          </a:p>
        </p:txBody>
      </p:sp>
      <p:sp>
        <p:nvSpPr>
          <p:cNvPr id="52" name="Rectangle 5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2" name="Content Placeholder 2">
            <a:extLst>
              <a:ext uri="{FF2B5EF4-FFF2-40B4-BE49-F238E27FC236}">
                <a16:creationId xmlns:a16="http://schemas.microsoft.com/office/drawing/2014/main" id="{D8079568-44D9-C1C2-3A22-BE7720D8AB62}"/>
              </a:ext>
            </a:extLst>
          </p:cNvPr>
          <p:cNvGraphicFramePr>
            <a:graphicFrameLocks noGrp="1"/>
          </p:cNvGraphicFramePr>
          <p:nvPr>
            <p:ph idx="1"/>
            <p:extLst>
              <p:ext uri="{D42A27DB-BD31-4B8C-83A1-F6EECF244321}">
                <p14:modId xmlns:p14="http://schemas.microsoft.com/office/powerpoint/2010/main" val="189749204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28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46EA1-B589-247E-8421-4DA821C2316C}"/>
              </a:ext>
            </a:extLst>
          </p:cNvPr>
          <p:cNvSpPr>
            <a:spLocks noGrp="1"/>
          </p:cNvSpPr>
          <p:nvPr>
            <p:ph type="title"/>
          </p:nvPr>
        </p:nvSpPr>
        <p:spPr>
          <a:xfrm>
            <a:off x="1153618" y="1239927"/>
            <a:ext cx="4008586" cy="4680583"/>
          </a:xfrm>
        </p:spPr>
        <p:txBody>
          <a:bodyPr anchor="ctr">
            <a:normAutofit/>
          </a:bodyPr>
          <a:lstStyle/>
          <a:p>
            <a:r>
              <a:rPr lang="en-US" sz="4000"/>
              <a:t>Assessment continued.. </a:t>
            </a:r>
          </a:p>
        </p:txBody>
      </p:sp>
      <p:sp>
        <p:nvSpPr>
          <p:cNvPr id="3" name="Content Placeholder 2">
            <a:extLst>
              <a:ext uri="{FF2B5EF4-FFF2-40B4-BE49-F238E27FC236}">
                <a16:creationId xmlns:a16="http://schemas.microsoft.com/office/drawing/2014/main" id="{ACA726D2-54C2-58B4-92F6-7CB6240BE24E}"/>
              </a:ext>
            </a:extLst>
          </p:cNvPr>
          <p:cNvSpPr>
            <a:spLocks noGrp="1"/>
          </p:cNvSpPr>
          <p:nvPr>
            <p:ph idx="1"/>
          </p:nvPr>
        </p:nvSpPr>
        <p:spPr>
          <a:xfrm>
            <a:off x="5422599" y="1239927"/>
            <a:ext cx="4971824" cy="4680583"/>
          </a:xfrm>
        </p:spPr>
        <p:txBody>
          <a:bodyPr vert="horz" lIns="91440" tIns="45720" rIns="91440" bIns="45720" rtlCol="0" anchor="ctr">
            <a:normAutofit/>
          </a:bodyPr>
          <a:lstStyle/>
          <a:p>
            <a:pPr marL="0" indent="0">
              <a:buNone/>
            </a:pPr>
            <a:r>
              <a:rPr lang="en-US" sz="1700"/>
              <a:t>Program of studies outcomes for the reflective assessment</a:t>
            </a:r>
          </a:p>
          <a:p>
            <a:pPr>
              <a:buNone/>
            </a:pPr>
            <a:r>
              <a:rPr lang="en-US" sz="1700" b="1">
                <a:ea typeface="+mn-lt"/>
                <a:cs typeface="+mn-lt"/>
              </a:rPr>
              <a:t>Health &amp; Life Skills:</a:t>
            </a:r>
            <a:endParaRPr lang="en-US" sz="1700"/>
          </a:p>
          <a:p>
            <a:pPr>
              <a:buFont typeface="Arial"/>
              <a:buChar char="•"/>
            </a:pPr>
            <a:r>
              <a:rPr lang="en-US" sz="1700">
                <a:ea typeface="+mn-lt"/>
                <a:cs typeface="+mn-lt"/>
              </a:rPr>
              <a:t>Apply strategies to manage stress and promote resilience.</a:t>
            </a:r>
            <a:endParaRPr lang="en-US" sz="1700"/>
          </a:p>
          <a:p>
            <a:pPr>
              <a:buFont typeface="Arial"/>
              <a:buChar char="•"/>
            </a:pPr>
            <a:r>
              <a:rPr lang="en-US" sz="1700">
                <a:ea typeface="+mn-lt"/>
                <a:cs typeface="+mn-lt"/>
              </a:rPr>
              <a:t>Demonstrate empathy and support for others.</a:t>
            </a:r>
            <a:endParaRPr lang="en-US" sz="1700"/>
          </a:p>
          <a:p>
            <a:pPr>
              <a:buFont typeface="Arial"/>
              <a:buChar char="•"/>
            </a:pPr>
            <a:r>
              <a:rPr lang="en-US" sz="1700">
                <a:ea typeface="+mn-lt"/>
                <a:cs typeface="+mn-lt"/>
              </a:rPr>
              <a:t> Set goals for personal well-being and reflect on growth.</a:t>
            </a:r>
            <a:endParaRPr lang="en-US" sz="1700"/>
          </a:p>
          <a:p>
            <a:pPr indent="0">
              <a:buNone/>
            </a:pPr>
            <a:r>
              <a:rPr lang="en-US" sz="1700" b="1">
                <a:ea typeface="+mn-lt"/>
                <a:cs typeface="+mn-lt"/>
              </a:rPr>
              <a:t>Language Arts:</a:t>
            </a:r>
            <a:endParaRPr lang="en-US" sz="1700"/>
          </a:p>
          <a:p>
            <a:pPr>
              <a:buFont typeface="Arial"/>
              <a:buChar char="•"/>
            </a:pPr>
            <a:r>
              <a:rPr lang="en-US" sz="1700">
                <a:ea typeface="+mn-lt"/>
                <a:cs typeface="+mn-lt"/>
              </a:rPr>
              <a:t>Express and reflect on ideas, feelings, and experiences through various forms.</a:t>
            </a:r>
            <a:endParaRPr lang="en-US" sz="1700"/>
          </a:p>
          <a:p>
            <a:pPr indent="0">
              <a:buNone/>
            </a:pPr>
            <a:r>
              <a:rPr lang="en-US" sz="1700" b="1">
                <a:ea typeface="+mn-lt"/>
                <a:cs typeface="+mn-lt"/>
              </a:rPr>
              <a:t>Art:</a:t>
            </a:r>
            <a:endParaRPr lang="en-US" sz="1700"/>
          </a:p>
          <a:p>
            <a:pPr>
              <a:buFont typeface="Arial"/>
              <a:buChar char="•"/>
            </a:pPr>
            <a:r>
              <a:rPr lang="en-US" sz="1700">
                <a:ea typeface="+mn-lt"/>
                <a:cs typeface="+mn-lt"/>
              </a:rPr>
              <a:t>Create visual representations that communicate meaning and emotion.</a:t>
            </a:r>
            <a:endParaRPr lang="en-US" sz="1700"/>
          </a:p>
          <a:p>
            <a:pPr marL="0" indent="0">
              <a:buNone/>
            </a:pPr>
            <a:endParaRPr lang="en-US" sz="1700"/>
          </a:p>
        </p:txBody>
      </p:sp>
    </p:spTree>
    <p:extLst>
      <p:ext uri="{BB962C8B-B14F-4D97-AF65-F5344CB8AC3E}">
        <p14:creationId xmlns:p14="http://schemas.microsoft.com/office/powerpoint/2010/main" val="107468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6438C-F10D-1713-74B3-BCBB9E9297EC}"/>
              </a:ext>
            </a:extLst>
          </p:cNvPr>
          <p:cNvSpPr>
            <a:spLocks noGrp="1"/>
          </p:cNvSpPr>
          <p:nvPr>
            <p:ph type="title"/>
          </p:nvPr>
        </p:nvSpPr>
        <p:spPr>
          <a:xfrm>
            <a:off x="1043631" y="809898"/>
            <a:ext cx="9942716" cy="1554480"/>
          </a:xfrm>
        </p:spPr>
        <p:txBody>
          <a:bodyPr anchor="ctr">
            <a:normAutofit/>
          </a:bodyPr>
          <a:lstStyle/>
          <a:p>
            <a:r>
              <a:rPr lang="en-US" sz="4800"/>
              <a:t>Problem Statement</a:t>
            </a:r>
          </a:p>
        </p:txBody>
      </p:sp>
      <p:sp>
        <p:nvSpPr>
          <p:cNvPr id="3" name="Content Placeholder 2">
            <a:extLst>
              <a:ext uri="{FF2B5EF4-FFF2-40B4-BE49-F238E27FC236}">
                <a16:creationId xmlns:a16="http://schemas.microsoft.com/office/drawing/2014/main" id="{EB0B147F-8DEE-9DF4-A9B8-35A43B9747A4}"/>
              </a:ext>
            </a:extLst>
          </p:cNvPr>
          <p:cNvSpPr>
            <a:spLocks noGrp="1"/>
          </p:cNvSpPr>
          <p:nvPr>
            <p:ph idx="1"/>
          </p:nvPr>
        </p:nvSpPr>
        <p:spPr>
          <a:xfrm>
            <a:off x="1045028" y="3017522"/>
            <a:ext cx="9941319" cy="3124658"/>
          </a:xfrm>
        </p:spPr>
        <p:txBody>
          <a:bodyPr vert="horz" lIns="91440" tIns="45720" rIns="91440" bIns="45720" rtlCol="0" anchor="ctr">
            <a:normAutofit/>
          </a:bodyPr>
          <a:lstStyle/>
          <a:p>
            <a:pPr marL="0" indent="0">
              <a:buNone/>
            </a:pPr>
            <a:endParaRPr lang="en-US" sz="1600">
              <a:latin typeface="Aptos Display"/>
              <a:cs typeface="Times New Roman"/>
            </a:endParaRPr>
          </a:p>
          <a:p>
            <a:pPr marL="0" indent="0">
              <a:buNone/>
            </a:pPr>
            <a:r>
              <a:rPr lang="en-US" sz="1600">
                <a:latin typeface="Aptos Display"/>
                <a:cs typeface="Times New Roman"/>
              </a:rPr>
              <a:t>How can classrooms become spaces that support students impacted by suicide-related trauma while still meeting curricular objectives?</a:t>
            </a:r>
          </a:p>
          <a:p>
            <a:pPr marL="0" indent="0">
              <a:buNone/>
            </a:pPr>
            <a:r>
              <a:rPr lang="en-US" sz="1600">
                <a:latin typeface="Aptos Display"/>
                <a:cs typeface="Times New Roman"/>
              </a:rPr>
              <a:t>Students who experience trauma connected to suicide, whether through family, friends, peers, or the community, often come to school carrying grief, confusion, and pain. Traditional classroom practices and the curriculum tend to overlook these experiences, leaving students feeling isolated, stigmatized, and unsupported. Without intentional design, classrooms risk reinforcing this silence rather than providing spaces that foster healing, resilience and belonging. </a:t>
            </a:r>
          </a:p>
          <a:p>
            <a:pPr>
              <a:buFont typeface="Arial"/>
              <a:buChar char="•"/>
            </a:pPr>
            <a:r>
              <a:rPr lang="en-US" sz="1600">
                <a:latin typeface="Aptos Display"/>
                <a:cs typeface="Times New Roman"/>
              </a:rPr>
              <a:t>Many students are indirectly or directly impacted by suicide or suicide related trauma </a:t>
            </a:r>
          </a:p>
          <a:p>
            <a:pPr>
              <a:buFont typeface="Arial"/>
              <a:buChar char="•"/>
            </a:pPr>
            <a:r>
              <a:rPr lang="en-US" sz="1600">
                <a:latin typeface="Aptos Display"/>
                <a:cs typeface="Times New Roman"/>
              </a:rPr>
              <a:t>Feelings of isolation or invisibility can increase the risk of suicide and suicide related trauma. Ensuring students feel seen and validated can help students deal with these feelings.</a:t>
            </a:r>
          </a:p>
          <a:p>
            <a:pPr marL="0" indent="0">
              <a:buNone/>
            </a:pPr>
            <a:endParaRPr lang="en-US" sz="1500">
              <a:latin typeface="Aptos" panose="02110004020202020204"/>
              <a:cs typeface="Times New Roman"/>
            </a:endParaRPr>
          </a:p>
        </p:txBody>
      </p:sp>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48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25897-8EC7-F106-4CC5-AACA0CE7B6F1}"/>
              </a:ext>
            </a:extLst>
          </p:cNvPr>
          <p:cNvSpPr>
            <a:spLocks noGrp="1"/>
          </p:cNvSpPr>
          <p:nvPr>
            <p:ph type="title"/>
          </p:nvPr>
        </p:nvSpPr>
        <p:spPr>
          <a:xfrm>
            <a:off x="1285240" y="864676"/>
            <a:ext cx="8074815" cy="803257"/>
          </a:xfrm>
        </p:spPr>
        <p:txBody>
          <a:bodyPr anchor="ctr">
            <a:normAutofit fontScale="90000"/>
          </a:bodyPr>
          <a:lstStyle/>
          <a:p>
            <a:pPr algn="ctr"/>
            <a:r>
              <a:rPr lang="en-US" sz="7200"/>
              <a:t>References</a:t>
            </a:r>
          </a:p>
        </p:txBody>
      </p:sp>
      <p:sp>
        <p:nvSpPr>
          <p:cNvPr id="3" name="Content Placeholder 2">
            <a:extLst>
              <a:ext uri="{FF2B5EF4-FFF2-40B4-BE49-F238E27FC236}">
                <a16:creationId xmlns:a16="http://schemas.microsoft.com/office/drawing/2014/main" id="{F2489613-EA20-B343-BE5E-78E50599AFB8}"/>
              </a:ext>
            </a:extLst>
          </p:cNvPr>
          <p:cNvSpPr>
            <a:spLocks noGrp="1"/>
          </p:cNvSpPr>
          <p:nvPr>
            <p:ph idx="1"/>
          </p:nvPr>
        </p:nvSpPr>
        <p:spPr>
          <a:xfrm>
            <a:off x="776614" y="1667934"/>
            <a:ext cx="10672175" cy="4337018"/>
          </a:xfrm>
        </p:spPr>
        <p:txBody>
          <a:bodyPr anchor="t">
            <a:normAutofit fontScale="92500" lnSpcReduction="10000"/>
          </a:bodyPr>
          <a:lstStyle/>
          <a:p>
            <a:r>
              <a:rPr lang="en-US" sz="1400"/>
              <a:t>Alberta Education. (n.d.). </a:t>
            </a:r>
            <a:r>
              <a:rPr lang="en-US" sz="1400" i="1"/>
              <a:t>Programs of study: Grades 6–9</a:t>
            </a:r>
            <a:r>
              <a:rPr lang="en-US" sz="1400"/>
              <a:t>. Government of Alberta.   </a:t>
            </a:r>
            <a:r>
              <a:rPr lang="en-US" sz="1400">
                <a:hlinkClick r:id="rId2">
                  <a:extLst>
                    <a:ext uri="{A12FA001-AC4F-418D-AE19-62706E023703}">
                      <ahyp:hlinkClr xmlns:ahyp="http://schemas.microsoft.com/office/drawing/2018/hyperlinkcolor" val="tx"/>
                    </a:ext>
                  </a:extLst>
                </a:hlinkClick>
              </a:rPr>
              <a:t>https://www.alberta.ca/programs-of-study</a:t>
            </a:r>
            <a:endParaRPr lang="en-US" sz="1400"/>
          </a:p>
          <a:p>
            <a:r>
              <a:rPr lang="en-US" sz="1400"/>
              <a:t>Boyd, D. T., Gale, A., Quinn, C. R., Mueller-Williams, A. C., Jones, K. V., Williams, E., &amp; Lateef, H. A. (2024). Do we belong? examining the associations between adolescents' perceptions of school belonging, teacher discrimination, peer prejudice and suicide. </a:t>
            </a:r>
            <a:r>
              <a:rPr lang="en-US" sz="1400" i="1"/>
              <a:t>Journal of Racial and Ethnic Health Disparities</a:t>
            </a:r>
            <a:r>
              <a:rPr lang="en-US" sz="1400"/>
              <a:t>, </a:t>
            </a:r>
            <a:r>
              <a:rPr lang="en-US" sz="1400" i="1"/>
              <a:t>11</a:t>
            </a:r>
            <a:r>
              <a:rPr lang="en-US" sz="1400"/>
              <a:t>(3), 1454–1464. </a:t>
            </a:r>
            <a:r>
              <a:rPr lang="en-US" sz="1400">
                <a:hlinkClick r:id="rId3">
                  <a:extLst>
                    <a:ext uri="{A12FA001-AC4F-418D-AE19-62706E023703}">
                      <ahyp:hlinkClr xmlns:ahyp="http://schemas.microsoft.com/office/drawing/2018/hyperlinkcolor" val="tx"/>
                    </a:ext>
                  </a:extLst>
                </a:hlinkClick>
              </a:rPr>
              <a:t>https://doi.org/10.1007/s40615-023-01622-5</a:t>
            </a:r>
            <a:endParaRPr lang="en-US" sz="1400"/>
          </a:p>
          <a:p>
            <a:r>
              <a:rPr lang="en-CA" sz="1400"/>
              <a:t>ChatGPT. (2025, October 18). </a:t>
            </a:r>
            <a:r>
              <a:rPr lang="en-CA" sz="1400" i="1"/>
              <a:t>Wellness Carnival floor plan: A carnival of connection and well-being</a:t>
            </a:r>
            <a:r>
              <a:rPr lang="en-CA" sz="1400"/>
              <a:t> [Digital illustration]. OpenAI. </a:t>
            </a:r>
            <a:r>
              <a:rPr lang="en-CA" sz="1400">
                <a:hlinkClick r:id="rId4"/>
              </a:rPr>
              <a:t>https://chat.openai.com/</a:t>
            </a:r>
            <a:endParaRPr lang="en-CA" sz="1400"/>
          </a:p>
          <a:p>
            <a:r>
              <a:rPr lang="en-US" sz="1300"/>
              <a:t>Donald, D. (2022). </a:t>
            </a:r>
            <a:r>
              <a:rPr lang="en-US" sz="1300" i="1"/>
              <a:t>A Curriculum for Educating Differently: Unlearning Colonialism and Renewing Kinship Relations </a:t>
            </a:r>
            <a:r>
              <a:rPr lang="en-US" sz="1300"/>
              <a:t>, </a:t>
            </a:r>
            <a:r>
              <a:rPr lang="en-US" sz="1300" i="1"/>
              <a:t>62</a:t>
            </a:r>
            <a:r>
              <a:rPr lang="en-US" sz="1300"/>
              <a:t>(2). </a:t>
            </a:r>
          </a:p>
          <a:p>
            <a:r>
              <a:rPr lang="en-US" sz="1400"/>
              <a:t>Dueñas, J.-M., Morales-Vives, F., &amp; de Oliveira, J. (2025). Beyond guidelines: Evaluating the realities of suicide prevention in schools. </a:t>
            </a:r>
            <a:r>
              <a:rPr lang="en-US" sz="1400" i="1"/>
              <a:t>Children and Youth Services Review</a:t>
            </a:r>
            <a:r>
              <a:rPr lang="en-US" sz="1400"/>
              <a:t>, </a:t>
            </a:r>
            <a:r>
              <a:rPr lang="en-US" sz="1400" i="1"/>
              <a:t>175</a:t>
            </a:r>
            <a:r>
              <a:rPr lang="en-US" sz="1400"/>
              <a:t>(108363). </a:t>
            </a:r>
            <a:r>
              <a:rPr lang="en-US" sz="1400">
                <a:hlinkClick r:id="rId5">
                  <a:extLst>
                    <a:ext uri="{A12FA001-AC4F-418D-AE19-62706E023703}">
                      <ahyp:hlinkClr xmlns:ahyp="http://schemas.microsoft.com/office/drawing/2018/hyperlinkcolor" val="tx"/>
                    </a:ext>
                  </a:extLst>
                </a:hlinkClick>
              </a:rPr>
              <a:t>https://doi.org/10.1016/j.childyouth.2025.108363</a:t>
            </a:r>
            <a:endParaRPr lang="en-CA" sz="1400"/>
          </a:p>
          <a:p>
            <a:r>
              <a:rPr lang="en-US" sz="1400">
                <a:ea typeface="+mn-lt"/>
                <a:cs typeface="+mn-lt"/>
              </a:rPr>
              <a:t>Gutiérrez, K. D. (2008). Developing a </a:t>
            </a:r>
            <a:r>
              <a:rPr lang="en-US" sz="1400" err="1">
                <a:ea typeface="+mn-lt"/>
                <a:cs typeface="+mn-lt"/>
              </a:rPr>
              <a:t>Sociocritical</a:t>
            </a:r>
            <a:r>
              <a:rPr lang="en-US" sz="1400">
                <a:ea typeface="+mn-lt"/>
                <a:cs typeface="+mn-lt"/>
              </a:rPr>
              <a:t> literacy in the third space. </a:t>
            </a:r>
            <a:r>
              <a:rPr lang="en-US" sz="1400" i="1">
                <a:ea typeface="+mn-lt"/>
                <a:cs typeface="+mn-lt"/>
              </a:rPr>
              <a:t>Reading Research Quarterly</a:t>
            </a:r>
            <a:r>
              <a:rPr lang="en-US" sz="1400">
                <a:ea typeface="+mn-lt"/>
                <a:cs typeface="+mn-lt"/>
              </a:rPr>
              <a:t>, </a:t>
            </a:r>
            <a:r>
              <a:rPr lang="en-US" sz="1400" i="1">
                <a:ea typeface="+mn-lt"/>
                <a:cs typeface="+mn-lt"/>
              </a:rPr>
              <a:t>43</a:t>
            </a:r>
            <a:r>
              <a:rPr lang="en-US" sz="1400">
                <a:ea typeface="+mn-lt"/>
                <a:cs typeface="+mn-lt"/>
              </a:rPr>
              <a:t>(2), 148–164. </a:t>
            </a:r>
            <a:r>
              <a:rPr lang="en-US" sz="1400">
                <a:ea typeface="+mn-lt"/>
                <a:cs typeface="+mn-lt"/>
                <a:hlinkClick r:id="rId6"/>
              </a:rPr>
              <a:t>https://doi.org/10.1598/rrq.43.2.3</a:t>
            </a:r>
            <a:r>
              <a:rPr lang="en-US" sz="1400">
                <a:ea typeface="+mn-lt"/>
                <a:cs typeface="+mn-lt"/>
              </a:rPr>
              <a:t> </a:t>
            </a:r>
            <a:endParaRPr lang="en-US" sz="1400"/>
          </a:p>
          <a:p>
            <a:r>
              <a:rPr lang="en-US" sz="1400"/>
              <a:t>O’Neill, J., Goldston, D. B., Kodish, T., Yu, S. H., Lau, A. S., &amp; </a:t>
            </a:r>
            <a:r>
              <a:rPr lang="en-US" sz="1400" err="1"/>
              <a:t>Asarnow</a:t>
            </a:r>
            <a:r>
              <a:rPr lang="en-US" sz="1400"/>
              <a:t>, J. R. (2021). Implementing trauma informed suicide prevention care in schools: Responding to acute suicide risk. </a:t>
            </a:r>
            <a:r>
              <a:rPr lang="en-US" sz="1400" i="1"/>
              <a:t>Evidence-Based Practice in Child and Adolescent Mental Health</a:t>
            </a:r>
            <a:r>
              <a:rPr lang="en-US" sz="1400"/>
              <a:t>, </a:t>
            </a:r>
            <a:r>
              <a:rPr lang="en-US" sz="1400" i="1"/>
              <a:t>6</a:t>
            </a:r>
            <a:r>
              <a:rPr lang="en-US" sz="1400"/>
              <a:t>(3), 379–392. </a:t>
            </a:r>
            <a:r>
              <a:rPr lang="en-US" sz="1400">
                <a:hlinkClick r:id="rId7">
                  <a:extLst>
                    <a:ext uri="{A12FA001-AC4F-418D-AE19-62706E023703}">
                      <ahyp:hlinkClr xmlns:ahyp="http://schemas.microsoft.com/office/drawing/2018/hyperlinkcolor" val="tx"/>
                    </a:ext>
                  </a:extLst>
                </a:hlinkClick>
              </a:rPr>
              <a:t>https://doi.org/10.1080/23794925.2021.1917019</a:t>
            </a:r>
            <a:endParaRPr lang="en-CA" sz="1400"/>
          </a:p>
          <a:p>
            <a:r>
              <a:rPr lang="en-CA" sz="1400">
                <a:ea typeface="+mn-lt"/>
                <a:cs typeface="+mn-lt"/>
              </a:rPr>
              <a:t>OpenAI. (2025, October 18). </a:t>
            </a:r>
            <a:r>
              <a:rPr lang="en-CA" sz="1400" i="1">
                <a:ea typeface="+mn-lt"/>
                <a:cs typeface="+mn-lt"/>
              </a:rPr>
              <a:t>Suicide and wellness station ideas for a wellness carnival in a school gym (Grades 6–9, Alberta Program of Studies alignment)</a:t>
            </a:r>
            <a:r>
              <a:rPr lang="en-CA" sz="1400">
                <a:ea typeface="+mn-lt"/>
                <a:cs typeface="+mn-lt"/>
              </a:rPr>
              <a:t> [Response generated by GPT-5]. ChatGPT. </a:t>
            </a:r>
            <a:r>
              <a:rPr lang="en-CA" sz="1400">
                <a:ea typeface="+mn-lt"/>
                <a:cs typeface="+mn-lt"/>
                <a:hlinkClick r:id="rId4"/>
              </a:rPr>
              <a:t>https://chat.openai.com/</a:t>
            </a:r>
            <a:endParaRPr lang="en-US" sz="1400">
              <a:ea typeface="+mn-lt"/>
              <a:cs typeface="+mn-lt"/>
            </a:endParaRPr>
          </a:p>
          <a:p>
            <a:r>
              <a:rPr lang="en-US" sz="1400"/>
              <a:t>Pruitt, D., &amp; Kozik, P. (2022). Trauma, adversity, and the classroom teacher: Systematically planning for safety and resiliency. In </a:t>
            </a:r>
            <a:r>
              <a:rPr lang="en-US" sz="1400" i="1"/>
              <a:t>Children and trauma: Critical perspectives for meeting the needs of diverse educational communities</a:t>
            </a:r>
            <a:r>
              <a:rPr lang="en-US" sz="1400"/>
              <a:t> (pp. 37–54). Myers Education Press. </a:t>
            </a:r>
            <a:r>
              <a:rPr lang="en-US" sz="1400">
                <a:hlinkClick r:id="rId8">
                  <a:extLst>
                    <a:ext uri="{A12FA001-AC4F-418D-AE19-62706E023703}">
                      <ahyp:hlinkClr xmlns:ahyp="http://schemas.microsoft.com/office/drawing/2018/hyperlinkcolor" val="tx"/>
                    </a:ext>
                  </a:extLst>
                </a:hlinkClick>
              </a:rPr>
              <a:t>https://ebookcentral-proquest-com.ezproxy.lib.ucalgary.ca/lib/ucalgary-ebooks/reader.action?docID=6955555&amp;ppg=60&amp;c=UERG</a:t>
            </a:r>
            <a:endParaRPr lang="en-CA" sz="1400"/>
          </a:p>
          <a:p>
            <a:endParaRPr lang="en-US" sz="800"/>
          </a:p>
        </p:txBody>
      </p:sp>
    </p:spTree>
    <p:extLst>
      <p:ext uri="{BB962C8B-B14F-4D97-AF65-F5344CB8AC3E}">
        <p14:creationId xmlns:p14="http://schemas.microsoft.com/office/powerpoint/2010/main" val="214781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729AB-B799-5C59-C6BF-FE893321FEA9}"/>
              </a:ext>
            </a:extLst>
          </p:cNvPr>
          <p:cNvSpPr>
            <a:spLocks noGrp="1"/>
          </p:cNvSpPr>
          <p:nvPr>
            <p:ph type="title"/>
          </p:nvPr>
        </p:nvSpPr>
        <p:spPr>
          <a:xfrm>
            <a:off x="808638" y="386930"/>
            <a:ext cx="9236700" cy="1188950"/>
          </a:xfrm>
        </p:spPr>
        <p:txBody>
          <a:bodyPr anchor="b">
            <a:normAutofit/>
          </a:bodyPr>
          <a:lstStyle/>
          <a:p>
            <a:r>
              <a:rPr lang="en-US" sz="5400"/>
              <a:t>Stakeholders</a:t>
            </a:r>
          </a:p>
        </p:txBody>
      </p:sp>
      <p:grpSp>
        <p:nvGrpSpPr>
          <p:cNvPr id="90" name="Group 8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1" name="Rectangle 9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63CADB-103D-6BDA-88AA-D48ADE59E69B}"/>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a:t>Students impacted by suicide-related trauma</a:t>
            </a:r>
          </a:p>
          <a:p>
            <a:r>
              <a:rPr lang="en-US" sz="2400"/>
              <a:t>Teachers who confront emotional triggers in the classroom</a:t>
            </a:r>
          </a:p>
          <a:p>
            <a:r>
              <a:rPr lang="en-US" sz="2400"/>
              <a:t>Parents of the at-risk students</a:t>
            </a:r>
          </a:p>
          <a:p>
            <a:r>
              <a:rPr lang="en-US" sz="2400"/>
              <a:t>School staff &amp; administration</a:t>
            </a:r>
          </a:p>
          <a:p>
            <a:r>
              <a:rPr lang="en-US" sz="2400"/>
              <a:t>School board</a:t>
            </a:r>
          </a:p>
          <a:p>
            <a:r>
              <a:rPr lang="en-US" sz="2400"/>
              <a:t>Other community members (family members, health professionals, etc.)</a:t>
            </a:r>
          </a:p>
        </p:txBody>
      </p:sp>
    </p:spTree>
    <p:extLst>
      <p:ext uri="{BB962C8B-B14F-4D97-AF65-F5344CB8AC3E}">
        <p14:creationId xmlns:p14="http://schemas.microsoft.com/office/powerpoint/2010/main" val="2056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BC8-338E-DBE4-73F5-6E28432ED21F}"/>
              </a:ext>
            </a:extLst>
          </p:cNvPr>
          <p:cNvSpPr>
            <a:spLocks noGrp="1"/>
          </p:cNvSpPr>
          <p:nvPr>
            <p:ph type="title"/>
          </p:nvPr>
        </p:nvSpPr>
        <p:spPr>
          <a:xfrm>
            <a:off x="838200" y="557189"/>
            <a:ext cx="3374136" cy="5567891"/>
          </a:xfrm>
        </p:spPr>
        <p:txBody>
          <a:bodyPr>
            <a:normAutofit/>
          </a:bodyPr>
          <a:lstStyle/>
          <a:p>
            <a:r>
              <a:rPr lang="en-US" sz="5200"/>
              <a:t>Reframing</a:t>
            </a:r>
          </a:p>
        </p:txBody>
      </p:sp>
      <p:graphicFrame>
        <p:nvGraphicFramePr>
          <p:cNvPr id="19" name="Content Placeholder 2">
            <a:extLst>
              <a:ext uri="{FF2B5EF4-FFF2-40B4-BE49-F238E27FC236}">
                <a16:creationId xmlns:a16="http://schemas.microsoft.com/office/drawing/2014/main" id="{4AB06A34-0547-D8FD-4621-F691F41B13F0}"/>
              </a:ext>
            </a:extLst>
          </p:cNvPr>
          <p:cNvGraphicFramePr>
            <a:graphicFrameLocks noGrp="1"/>
          </p:cNvGraphicFramePr>
          <p:nvPr>
            <p:ph idx="1"/>
            <p:extLst>
              <p:ext uri="{D42A27DB-BD31-4B8C-83A1-F6EECF244321}">
                <p14:modId xmlns:p14="http://schemas.microsoft.com/office/powerpoint/2010/main" val="368189806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2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B21D0-B092-176F-7A0C-574C8D95DD37}"/>
              </a:ext>
            </a:extLst>
          </p:cNvPr>
          <p:cNvSpPr>
            <a:spLocks noGrp="1"/>
          </p:cNvSpPr>
          <p:nvPr>
            <p:ph type="title"/>
          </p:nvPr>
        </p:nvSpPr>
        <p:spPr>
          <a:xfrm>
            <a:off x="324293" y="963507"/>
            <a:ext cx="3494362" cy="4930986"/>
          </a:xfrm>
        </p:spPr>
        <p:txBody>
          <a:bodyPr vert="horz" lIns="91440" tIns="45720" rIns="91440" bIns="45720" rtlCol="0" anchor="ctr">
            <a:normAutofit/>
          </a:bodyPr>
          <a:lstStyle/>
          <a:p>
            <a:pPr algn="r"/>
            <a:r>
              <a:rPr lang="en-US" kern="1200">
                <a:solidFill>
                  <a:schemeClr val="accent1"/>
                </a:solidFill>
                <a:latin typeface="+mj-lt"/>
                <a:ea typeface="+mj-ea"/>
                <a:cs typeface="+mj-cs"/>
              </a:rPr>
              <a:t>Reframing continued </a:t>
            </a:r>
          </a:p>
        </p:txBody>
      </p:sp>
      <p:cxnSp>
        <p:nvCxnSpPr>
          <p:cNvPr id="24" name="Straight Connector 2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98EF0E-BAF3-3A6D-0A26-13F3C1079518}"/>
              </a:ext>
            </a:extLst>
          </p:cNvPr>
          <p:cNvSpPr>
            <a:spLocks noGrp="1"/>
          </p:cNvSpPr>
          <p:nvPr>
            <p:ph idx="1"/>
          </p:nvPr>
        </p:nvSpPr>
        <p:spPr>
          <a:xfrm>
            <a:off x="4781100" y="177881"/>
            <a:ext cx="6439963" cy="5317182"/>
          </a:xfrm>
        </p:spPr>
        <p:txBody>
          <a:bodyPr vert="horz" lIns="91440" tIns="45720" rIns="91440" bIns="45720" rtlCol="0" anchor="b">
            <a:normAutofit/>
          </a:bodyPr>
          <a:lstStyle/>
          <a:p>
            <a:pPr>
              <a:buFont typeface="Arial"/>
              <a:buChar char="•"/>
            </a:pPr>
            <a:r>
              <a:rPr lang="en-US" sz="1400"/>
              <a:t>Using the Third Space Framework and Indigenous ways of knowing and being  to reframe our problem </a:t>
            </a:r>
            <a:endParaRPr lang="en-US"/>
          </a:p>
          <a:p>
            <a:pPr marL="0"/>
            <a:endParaRPr lang="en-US" sz="1400"/>
          </a:p>
          <a:p>
            <a:r>
              <a:rPr lang="en-US" sz="1400"/>
              <a:t>The Third Space : is a way for educators to create hybrid learning environments where student's lived experiences and cultural narratives coexist with academic learning. This will open up safe spaces where personal and curricular knowledge intersect.</a:t>
            </a:r>
          </a:p>
          <a:p>
            <a:endParaRPr lang="en-US" sz="1400"/>
          </a:p>
          <a:p>
            <a:pPr marL="285750"/>
            <a:r>
              <a:rPr lang="en-US" sz="1400"/>
              <a:t>In Indigenous ways of knowing and being trauma and healing are collective experiences grounded in kinship and relational accountability. </a:t>
            </a:r>
          </a:p>
          <a:p>
            <a:pPr marL="0"/>
            <a:endParaRPr lang="en-US" sz="1400"/>
          </a:p>
          <a:p>
            <a:pPr marL="285750"/>
            <a:r>
              <a:rPr lang="en-US" sz="1400"/>
              <a:t>A kinship frame invites educators to focus on relationships, storytelling, and community engagement as pathways to healing rather than solely clinical interventions.</a:t>
            </a:r>
          </a:p>
          <a:p>
            <a:pPr marL="57150" indent="0">
              <a:buNone/>
            </a:pPr>
            <a:endParaRPr lang="en-US" sz="1400">
              <a:ea typeface="+mn-lt"/>
              <a:cs typeface="+mn-lt"/>
            </a:endParaRPr>
          </a:p>
          <a:p>
            <a:pPr marL="285750"/>
            <a:r>
              <a:rPr lang="en-US" sz="1400">
                <a:ea typeface="+mn-lt"/>
                <a:cs typeface="+mn-lt"/>
              </a:rPr>
              <a:t>Supporting students who have been impacted by trauma involves involving family, community, land, and culture in the learning process.</a:t>
            </a:r>
            <a:endParaRPr lang="en-US" sz="1400"/>
          </a:p>
        </p:txBody>
      </p:sp>
      <p:sp>
        <p:nvSpPr>
          <p:cNvPr id="5" name="TextBox 4">
            <a:extLst>
              <a:ext uri="{FF2B5EF4-FFF2-40B4-BE49-F238E27FC236}">
                <a16:creationId xmlns:a16="http://schemas.microsoft.com/office/drawing/2014/main" id="{E34BA95C-CB79-4E81-66A3-2CA210AEB7FB}"/>
              </a:ext>
            </a:extLst>
          </p:cNvPr>
          <p:cNvSpPr txBox="1"/>
          <p:nvPr/>
        </p:nvSpPr>
        <p:spPr>
          <a:xfrm>
            <a:off x="533984" y="5893587"/>
            <a:ext cx="11265963" cy="62114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200"/>
              <a:t>Gutiérrez, K. D. (2008). Developing a </a:t>
            </a:r>
            <a:r>
              <a:rPr lang="en-US" sz="1200" err="1"/>
              <a:t>Sociocritical</a:t>
            </a:r>
            <a:r>
              <a:rPr lang="en-US" sz="1200"/>
              <a:t> literacy in the third space. </a:t>
            </a:r>
            <a:r>
              <a:rPr lang="en-US" sz="1200" i="1"/>
              <a:t>Reading Research Quarterly</a:t>
            </a:r>
            <a:r>
              <a:rPr lang="en-US" sz="1200"/>
              <a:t>, </a:t>
            </a:r>
            <a:r>
              <a:rPr lang="en-US" sz="1200" i="1"/>
              <a:t>43</a:t>
            </a:r>
            <a:r>
              <a:rPr lang="en-US" sz="1200"/>
              <a:t>(2), 148–164. </a:t>
            </a:r>
            <a:r>
              <a:rPr lang="en-US" sz="1200">
                <a:hlinkClick r:id="rId2"/>
              </a:rPr>
              <a:t>https://doi.org/10.1598/rrq.43.2.3</a:t>
            </a:r>
            <a:r>
              <a:rPr lang="en-US" sz="1200"/>
              <a:t> </a:t>
            </a:r>
            <a:endParaRPr lang="en-US"/>
          </a:p>
          <a:p>
            <a:pPr>
              <a:lnSpc>
                <a:spcPct val="90000"/>
              </a:lnSpc>
              <a:spcAft>
                <a:spcPts val="600"/>
              </a:spcAft>
            </a:pPr>
            <a:r>
              <a:rPr lang="en-US" sz="1200">
                <a:ea typeface="+mn-lt"/>
                <a:cs typeface="+mn-lt"/>
              </a:rPr>
              <a:t>Donald, D. (2022). </a:t>
            </a:r>
            <a:r>
              <a:rPr lang="en-US" sz="1200" i="1">
                <a:ea typeface="+mn-lt"/>
                <a:cs typeface="+mn-lt"/>
              </a:rPr>
              <a:t>A Curriculum for Educating Differently: Unlearning Colonialism and Renewing Kinship Relations </a:t>
            </a:r>
            <a:r>
              <a:rPr lang="en-US" sz="1200">
                <a:ea typeface="+mn-lt"/>
                <a:cs typeface="+mn-lt"/>
              </a:rPr>
              <a:t>, </a:t>
            </a:r>
            <a:r>
              <a:rPr lang="en-US" sz="1200" i="1">
                <a:ea typeface="+mn-lt"/>
                <a:cs typeface="+mn-lt"/>
              </a:rPr>
              <a:t>62</a:t>
            </a:r>
            <a:r>
              <a:rPr lang="en-US" sz="1200">
                <a:ea typeface="+mn-lt"/>
                <a:cs typeface="+mn-lt"/>
              </a:rPr>
              <a:t>(2). </a:t>
            </a:r>
            <a:endParaRPr lang="en-US" sz="1200"/>
          </a:p>
          <a:p>
            <a:pPr indent="-228600">
              <a:lnSpc>
                <a:spcPct val="90000"/>
              </a:lnSpc>
              <a:spcAft>
                <a:spcPts val="600"/>
              </a:spcAft>
              <a:buFont typeface="Arial" panose="020B0604020202020204" pitchFamily="34" charset="0"/>
              <a:buChar char="•"/>
            </a:pPr>
            <a:endParaRPr lang="en-US" sz="1200"/>
          </a:p>
        </p:txBody>
      </p:sp>
    </p:spTree>
    <p:extLst>
      <p:ext uri="{BB962C8B-B14F-4D97-AF65-F5344CB8AC3E}">
        <p14:creationId xmlns:p14="http://schemas.microsoft.com/office/powerpoint/2010/main" val="146576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45314-639E-8818-9413-A3A7D220D88F}"/>
              </a:ext>
            </a:extLst>
          </p:cNvPr>
          <p:cNvSpPr>
            <a:spLocks noGrp="1"/>
          </p:cNvSpPr>
          <p:nvPr>
            <p:ph type="title"/>
          </p:nvPr>
        </p:nvSpPr>
        <p:spPr>
          <a:xfrm>
            <a:off x="1043631" y="809898"/>
            <a:ext cx="9942716" cy="1554480"/>
          </a:xfrm>
        </p:spPr>
        <p:txBody>
          <a:bodyPr anchor="ctr">
            <a:normAutofit/>
          </a:bodyPr>
          <a:lstStyle/>
          <a:p>
            <a:r>
              <a:rPr lang="en-US" sz="4800"/>
              <a:t>Reframing Continued... </a:t>
            </a:r>
          </a:p>
        </p:txBody>
      </p:sp>
      <p:sp>
        <p:nvSpPr>
          <p:cNvPr id="3" name="Content Placeholder 2">
            <a:extLst>
              <a:ext uri="{FF2B5EF4-FFF2-40B4-BE49-F238E27FC236}">
                <a16:creationId xmlns:a16="http://schemas.microsoft.com/office/drawing/2014/main" id="{02DC357E-785A-5F62-9461-84FBF237C38D}"/>
              </a:ext>
            </a:extLst>
          </p:cNvPr>
          <p:cNvSpPr>
            <a:spLocks noGrp="1"/>
          </p:cNvSpPr>
          <p:nvPr>
            <p:ph idx="1"/>
          </p:nvPr>
        </p:nvSpPr>
        <p:spPr>
          <a:xfrm>
            <a:off x="1045028" y="3017522"/>
            <a:ext cx="9941319" cy="3124658"/>
          </a:xfrm>
        </p:spPr>
        <p:txBody>
          <a:bodyPr vert="horz" lIns="91440" tIns="45720" rIns="91440" bIns="45720" rtlCol="0" anchor="ctr">
            <a:normAutofit/>
          </a:bodyPr>
          <a:lstStyle/>
          <a:p>
            <a:pPr marL="0" indent="0">
              <a:buNone/>
            </a:pPr>
            <a:r>
              <a:rPr lang="en-US" sz="2200">
                <a:ea typeface="+mn-lt"/>
                <a:cs typeface="+mn-lt"/>
              </a:rPr>
              <a:t>When the challenge of supporting students affected by suicide-related trauma is reframed through Indigenous ways of knowing, the task becomes one of restoring relationships rather than fixing individuals. Healing is facilitated through community, connection, and storytelling, which are all essential aspects of this framework. According to the Third Space framework, the classroom should be a meeting place for students' personal and academic knowledge, where grief and resilience can be acknowledged and integrated. By rephrasing trauma support in these ways, we can gain a deeper understanding of how it is a holistic, relational, and culturally responsive process.</a:t>
            </a:r>
            <a:endParaRPr lang="en-US" sz="2200"/>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66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18B482-D039-5DA2-F8E2-873290A9AA3A}"/>
              </a:ext>
            </a:extLst>
          </p:cNvPr>
          <p:cNvSpPr>
            <a:spLocks noGrp="1"/>
          </p:cNvSpPr>
          <p:nvPr>
            <p:ph type="title"/>
          </p:nvPr>
        </p:nvSpPr>
        <p:spPr>
          <a:xfrm>
            <a:off x="838200" y="365125"/>
            <a:ext cx="10515600" cy="1325563"/>
          </a:xfrm>
        </p:spPr>
        <p:txBody>
          <a:bodyPr>
            <a:normAutofit/>
          </a:bodyPr>
          <a:lstStyle/>
          <a:p>
            <a:r>
              <a:rPr lang="en-US"/>
              <a:t>Brainstorming</a:t>
            </a:r>
          </a:p>
        </p:txBody>
      </p:sp>
      <p:sp>
        <p:nvSpPr>
          <p:cNvPr id="46" name="Arc 4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5D1939-DE6E-F614-9C83-B967663EC073}"/>
              </a:ext>
            </a:extLst>
          </p:cNvPr>
          <p:cNvSpPr>
            <a:spLocks noGrp="1"/>
          </p:cNvSpPr>
          <p:nvPr>
            <p:ph idx="1"/>
          </p:nvPr>
        </p:nvSpPr>
        <p:spPr>
          <a:xfrm>
            <a:off x="835742" y="1825625"/>
            <a:ext cx="10515600" cy="4351338"/>
          </a:xfrm>
        </p:spPr>
        <p:txBody>
          <a:bodyPr vert="horz" lIns="91440" tIns="45720" rIns="91440" bIns="45720" rtlCol="0" anchor="t">
            <a:normAutofit/>
          </a:bodyPr>
          <a:lstStyle/>
          <a:p>
            <a:pPr marL="0" indent="0">
              <a:buNone/>
            </a:pPr>
            <a:r>
              <a:rPr lang="en-US" sz="1500" dirty="0"/>
              <a:t>Our group's initial brainstorming ideas for the activity:</a:t>
            </a:r>
          </a:p>
          <a:p>
            <a:pPr marL="457200" lvl="1" indent="0">
              <a:buNone/>
            </a:pPr>
            <a:r>
              <a:rPr lang="en-US" sz="1500" dirty="0"/>
              <a:t>Student created a pamphlet that was researched for local support</a:t>
            </a:r>
          </a:p>
          <a:p>
            <a:pPr marL="1371600" lvl="2" indent="-457200"/>
            <a:r>
              <a:rPr lang="en-US" sz="1500" dirty="0"/>
              <a:t>Opportunity for students to understand what supports are in the community for them</a:t>
            </a:r>
          </a:p>
          <a:p>
            <a:pPr marL="457200" lvl="1" indent="0">
              <a:buNone/>
            </a:pPr>
            <a:r>
              <a:rPr lang="en-US" sz="1500" dirty="0"/>
              <a:t>Parent resource/info night</a:t>
            </a:r>
          </a:p>
          <a:p>
            <a:pPr marL="1371600" lvl="2" indent="-457200"/>
            <a:r>
              <a:rPr lang="en-US" sz="1500" dirty="0"/>
              <a:t>Informs the parents on suicide-related issues on trauma, and ways to help their children.</a:t>
            </a:r>
          </a:p>
          <a:p>
            <a:pPr marL="457200" lvl="1" indent="0">
              <a:buNone/>
            </a:pPr>
            <a:r>
              <a:rPr lang="en-US" sz="1500" dirty="0"/>
              <a:t>Wellness carnival</a:t>
            </a:r>
            <a:endParaRPr lang="en-US" dirty="0"/>
          </a:p>
          <a:p>
            <a:pPr marL="1200150" lvl="2" indent="-285750"/>
            <a:r>
              <a:rPr lang="en-US" sz="1500"/>
              <a:t>Interactive activities that engage students while supporting and learning for students through trauma.</a:t>
            </a:r>
          </a:p>
          <a:p>
            <a:pPr marL="457200" lvl="1" indent="0">
              <a:buNone/>
            </a:pPr>
            <a:r>
              <a:rPr lang="en-US" sz="1500" dirty="0"/>
              <a:t>Student-made suicide awareness poster creation</a:t>
            </a:r>
            <a:endParaRPr lang="en-US" dirty="0"/>
          </a:p>
          <a:p>
            <a:pPr marL="1371600" lvl="2" indent="-457200"/>
            <a:r>
              <a:rPr lang="en-US" sz="1500" dirty="0"/>
              <a:t>Opportunity for students to understand the lasting effects of suicide on mental health.</a:t>
            </a:r>
          </a:p>
          <a:p>
            <a:pPr marL="457200" lvl="1" indent="0">
              <a:buNone/>
            </a:pPr>
            <a:r>
              <a:rPr lang="en-US" sz="1500" dirty="0"/>
              <a:t>Student group research project on impacts of suicide</a:t>
            </a:r>
          </a:p>
          <a:p>
            <a:pPr marL="1371600" lvl="2" indent="-457200"/>
            <a:r>
              <a:rPr lang="en-US" sz="1500" dirty="0"/>
              <a:t>Opportunity for students to collaborate in a group setting while learning and understanding the lasting effects of suicide on mental health.</a:t>
            </a:r>
          </a:p>
          <a:p>
            <a:pPr marL="1371600" lvl="2" indent="-457200"/>
            <a:endParaRPr lang="en-US" sz="1500"/>
          </a:p>
          <a:p>
            <a:pPr marL="914400" lvl="1" indent="-457200"/>
            <a:endParaRPr lang="en-US" sz="1500"/>
          </a:p>
          <a:p>
            <a:pPr marL="457200" lvl="1" indent="0">
              <a:buNone/>
            </a:pPr>
            <a:endParaRPr lang="en-US" sz="1500"/>
          </a:p>
          <a:p>
            <a:pPr lvl="1"/>
            <a:endParaRPr lang="en-US" sz="1500"/>
          </a:p>
        </p:txBody>
      </p:sp>
    </p:spTree>
    <p:extLst>
      <p:ext uri="{BB962C8B-B14F-4D97-AF65-F5344CB8AC3E}">
        <p14:creationId xmlns:p14="http://schemas.microsoft.com/office/powerpoint/2010/main" val="219056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67FF3-5E1C-341E-C72E-CF6F9CD54F74}"/>
              </a:ext>
            </a:extLst>
          </p:cNvPr>
          <p:cNvSpPr>
            <a:spLocks noGrp="1"/>
          </p:cNvSpPr>
          <p:nvPr>
            <p:ph type="title"/>
          </p:nvPr>
        </p:nvSpPr>
        <p:spPr>
          <a:xfrm>
            <a:off x="761801" y="381001"/>
            <a:ext cx="5334197" cy="1708242"/>
          </a:xfrm>
        </p:spPr>
        <p:txBody>
          <a:bodyPr anchor="ctr">
            <a:normAutofit/>
          </a:bodyPr>
          <a:lstStyle/>
          <a:p>
            <a:r>
              <a:rPr lang="en-US" sz="4000"/>
              <a:t>Convergence of Our Brainstorming</a:t>
            </a:r>
          </a:p>
        </p:txBody>
      </p:sp>
      <p:sp>
        <p:nvSpPr>
          <p:cNvPr id="3" name="Content Placeholder 2">
            <a:extLst>
              <a:ext uri="{FF2B5EF4-FFF2-40B4-BE49-F238E27FC236}">
                <a16:creationId xmlns:a16="http://schemas.microsoft.com/office/drawing/2014/main" id="{F7C651B8-9662-D22C-F010-68DB40CA0597}"/>
              </a:ext>
            </a:extLst>
          </p:cNvPr>
          <p:cNvSpPr>
            <a:spLocks noGrp="1"/>
          </p:cNvSpPr>
          <p:nvPr>
            <p:ph idx="1"/>
          </p:nvPr>
        </p:nvSpPr>
        <p:spPr>
          <a:xfrm>
            <a:off x="338204" y="1954060"/>
            <a:ext cx="5757794" cy="4286019"/>
          </a:xfrm>
        </p:spPr>
        <p:txBody>
          <a:bodyPr vert="horz" lIns="91440" tIns="45720" rIns="91440" bIns="45720" rtlCol="0" anchor="ctr">
            <a:normAutofit/>
          </a:bodyPr>
          <a:lstStyle/>
          <a:p>
            <a:r>
              <a:rPr lang="en-US" sz="2000"/>
              <a:t>After our first feedback session, we narrowed it down to:</a:t>
            </a:r>
          </a:p>
          <a:p>
            <a:pPr marL="914400" lvl="1" indent="-457200"/>
            <a:r>
              <a:rPr lang="en-US" sz="2000"/>
              <a:t>Student created pamphlet that was researched for local supports</a:t>
            </a:r>
          </a:p>
          <a:p>
            <a:pPr marL="914400" lvl="1" indent="-457200"/>
            <a:r>
              <a:rPr lang="en-US" sz="2000"/>
              <a:t>Wellness carnival</a:t>
            </a:r>
          </a:p>
          <a:p>
            <a:r>
              <a:rPr lang="en-US" sz="2000"/>
              <a:t>Following the second feedback session, we decided to go with something more interactive and engaging for the students and agreed that the Wellness carnival would be a good choice. </a:t>
            </a:r>
          </a:p>
          <a:p>
            <a:pPr marL="857250" lvl="1" indent="-171450"/>
            <a:r>
              <a:rPr lang="en-US" sz="2000"/>
              <a:t>Additionally, we thought the carnival activity would best serve the interests of all the stakeholders involved in our problem.</a:t>
            </a:r>
          </a:p>
          <a:p>
            <a:endParaRPr lang="en-US" sz="1600"/>
          </a:p>
        </p:txBody>
      </p:sp>
      <p:pic>
        <p:nvPicPr>
          <p:cNvPr id="4" name="Picture 3" descr="A diagram of a diagram&#10;&#10;AI-generated content may be incorrect.">
            <a:extLst>
              <a:ext uri="{FF2B5EF4-FFF2-40B4-BE49-F238E27FC236}">
                <a16:creationId xmlns:a16="http://schemas.microsoft.com/office/drawing/2014/main" id="{C1252D96-3272-BD70-45FD-FC483EFB81E4}"/>
              </a:ext>
            </a:extLst>
          </p:cNvPr>
          <p:cNvPicPr>
            <a:picLocks noChangeAspect="1"/>
          </p:cNvPicPr>
          <p:nvPr/>
        </p:nvPicPr>
        <p:blipFill>
          <a:blip r:embed="rId2"/>
          <a:stretch>
            <a:fillRect/>
          </a:stretch>
        </p:blipFill>
        <p:spPr>
          <a:xfrm>
            <a:off x="7273232" y="6927"/>
            <a:ext cx="4919173" cy="6795655"/>
          </a:xfrm>
          <a:prstGeom prst="rect">
            <a:avLst/>
          </a:prstGeom>
        </p:spPr>
      </p:pic>
    </p:spTree>
    <p:extLst>
      <p:ext uri="{BB962C8B-B14F-4D97-AF65-F5344CB8AC3E}">
        <p14:creationId xmlns:p14="http://schemas.microsoft.com/office/powerpoint/2010/main" val="120962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CFAF7-B498-7784-BE53-3A27D7AEEECD}"/>
              </a:ext>
            </a:extLst>
          </p:cNvPr>
          <p:cNvSpPr>
            <a:spLocks noGrp="1"/>
          </p:cNvSpPr>
          <p:nvPr>
            <p:ph type="title"/>
          </p:nvPr>
        </p:nvSpPr>
        <p:spPr>
          <a:xfrm>
            <a:off x="1285240" y="1050595"/>
            <a:ext cx="8074815" cy="1618489"/>
          </a:xfrm>
        </p:spPr>
        <p:txBody>
          <a:bodyPr anchor="ctr">
            <a:normAutofit/>
          </a:bodyPr>
          <a:lstStyle/>
          <a:p>
            <a:r>
              <a:rPr lang="en-US" sz="4800"/>
              <a:t>Activity Description</a:t>
            </a:r>
          </a:p>
        </p:txBody>
      </p:sp>
      <p:sp>
        <p:nvSpPr>
          <p:cNvPr id="3" name="Content Placeholder 2">
            <a:extLst>
              <a:ext uri="{FF2B5EF4-FFF2-40B4-BE49-F238E27FC236}">
                <a16:creationId xmlns:a16="http://schemas.microsoft.com/office/drawing/2014/main" id="{B093D97B-72E8-F65A-F35B-737B61F8BBC1}"/>
              </a:ext>
            </a:extLst>
          </p:cNvPr>
          <p:cNvSpPr>
            <a:spLocks noGrp="1"/>
          </p:cNvSpPr>
          <p:nvPr>
            <p:ph idx="1"/>
          </p:nvPr>
        </p:nvSpPr>
        <p:spPr>
          <a:xfrm>
            <a:off x="1285240" y="2542785"/>
            <a:ext cx="8074815" cy="3227080"/>
          </a:xfrm>
        </p:spPr>
        <p:txBody>
          <a:bodyPr vert="horz" lIns="91440" tIns="45720" rIns="91440" bIns="45720" rtlCol="0" anchor="t">
            <a:normAutofit/>
          </a:bodyPr>
          <a:lstStyle/>
          <a:p>
            <a:pPr marL="0" indent="0">
              <a:buNone/>
            </a:pPr>
            <a:r>
              <a:rPr lang="en-US" sz="2000" b="1">
                <a:latin typeface="Aptos Display"/>
                <a:cs typeface="Times New Roman"/>
              </a:rPr>
              <a:t>Wellness Carnival</a:t>
            </a:r>
          </a:p>
          <a:p>
            <a:pPr lvl="1"/>
            <a:r>
              <a:rPr lang="en-US" sz="2000">
                <a:latin typeface="Aptos Display"/>
                <a:cs typeface="Times New Roman"/>
              </a:rPr>
              <a:t>Students will attend a carnival-type function in the school gymnasium</a:t>
            </a:r>
          </a:p>
          <a:p>
            <a:pPr lvl="2"/>
            <a:r>
              <a:rPr lang="en-US">
                <a:latin typeface="Aptos Display"/>
                <a:cs typeface="Times New Roman"/>
              </a:rPr>
              <a:t>There will be several stations that students can rotate through</a:t>
            </a:r>
          </a:p>
          <a:p>
            <a:pPr lvl="2"/>
            <a:r>
              <a:rPr lang="en-US">
                <a:latin typeface="Aptos Display"/>
                <a:cs typeface="Times New Roman"/>
              </a:rPr>
              <a:t>Students will be given a stamp card (the wellness bingo card) for all stations that can be turned in at the end, when filled, to be entered into a draw for a prize.</a:t>
            </a:r>
          </a:p>
          <a:p>
            <a:pPr lvl="2"/>
            <a:r>
              <a:rPr lang="en-US">
                <a:latin typeface="Aptos Display"/>
                <a:cs typeface="Times New Roman"/>
              </a:rPr>
              <a:t>All stations will have a Mental health and wellness professional, teacher and parent volunteer at them.</a:t>
            </a:r>
          </a:p>
          <a:p>
            <a:pPr lvl="2"/>
            <a:r>
              <a:rPr lang="en-US">
                <a:latin typeface="Aptos Display"/>
                <a:cs typeface="Times New Roman"/>
              </a:rPr>
              <a:t>All stations will be set up to facilitate an activity that helps mental health in some way, but also meets the program of studies.</a:t>
            </a:r>
          </a:p>
          <a:p>
            <a:pPr lvl="2"/>
            <a:endParaRPr lang="en-US">
              <a:latin typeface="Aptos Display"/>
              <a:cs typeface="Times New Roman"/>
            </a:endParaRPr>
          </a:p>
          <a:p>
            <a:pPr lvl="2"/>
            <a:endParaRPr lang="en-US" sz="1700"/>
          </a:p>
          <a:p>
            <a:pPr lvl="2"/>
            <a:endParaRPr lang="en-US" sz="1700"/>
          </a:p>
          <a:p>
            <a:endParaRPr lang="en-US" sz="1700"/>
          </a:p>
        </p:txBody>
      </p:sp>
      <p:pic>
        <p:nvPicPr>
          <p:cNvPr id="4" name="Audio Recording Oct 23, 2025 at 5:58:19 AM">
            <a:hlinkClick r:id="" action="ppaction://media"/>
            <a:extLst>
              <a:ext uri="{FF2B5EF4-FFF2-40B4-BE49-F238E27FC236}">
                <a16:creationId xmlns:a16="http://schemas.microsoft.com/office/drawing/2014/main" id="{1BA2D211-C756-D007-793E-2783767E74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50214" y="623275"/>
            <a:ext cx="812800" cy="812800"/>
          </a:xfrm>
          <a:prstGeom prst="rect">
            <a:avLst/>
          </a:prstGeom>
        </p:spPr>
      </p:pic>
    </p:spTree>
    <p:extLst>
      <p:ext uri="{BB962C8B-B14F-4D97-AF65-F5344CB8AC3E}">
        <p14:creationId xmlns:p14="http://schemas.microsoft.com/office/powerpoint/2010/main" val="1349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2404</Words>
  <Application>Microsoft Macintosh PowerPoint</Application>
  <PresentationFormat>Widescreen</PresentationFormat>
  <Paragraphs>200</Paragraphs>
  <Slides>20</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Times New Roman</vt:lpstr>
      <vt:lpstr>Office Theme</vt:lpstr>
      <vt:lpstr>Trauma-Informed Suicide Awareness and Prevention</vt:lpstr>
      <vt:lpstr>Problem Statement</vt:lpstr>
      <vt:lpstr>Stakeholders</vt:lpstr>
      <vt:lpstr>Reframing</vt:lpstr>
      <vt:lpstr>Reframing continued </vt:lpstr>
      <vt:lpstr>Reframing Continued... </vt:lpstr>
      <vt:lpstr>Brainstorming</vt:lpstr>
      <vt:lpstr>Convergence of Our Brainstorming</vt:lpstr>
      <vt:lpstr>Activity Description</vt:lpstr>
      <vt:lpstr>Activity Description Continued</vt:lpstr>
      <vt:lpstr>Floor map layout for Wellness Carnival</vt:lpstr>
      <vt:lpstr>Activity Goals</vt:lpstr>
      <vt:lpstr>Program of Studies (POS) Connections</vt:lpstr>
      <vt:lpstr>Program of Studies (POS) Connections Continued</vt:lpstr>
      <vt:lpstr>Assessment</vt:lpstr>
      <vt:lpstr>PowerPoint Presentation</vt:lpstr>
      <vt:lpstr>Assessment continued... </vt:lpstr>
      <vt:lpstr>Assessment continued …..</vt:lpstr>
      <vt:lpstr>Assessment continued..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 FLOWERS</dc:creator>
  <cp:lastModifiedBy>Christa Flowers</cp:lastModifiedBy>
  <cp:revision>32</cp:revision>
  <dcterms:created xsi:type="dcterms:W3CDTF">2025-10-17T21:49:35Z</dcterms:created>
  <dcterms:modified xsi:type="dcterms:W3CDTF">2026-01-26T18:25:57Z</dcterms:modified>
</cp:coreProperties>
</file>